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825500" rtl="0" fontAlgn="auto" latinLnBrk="0" hangingPunct="0">
      <a:lnSpc>
        <a:spcPct val="100000"/>
      </a:lnSpc>
      <a:spcBef>
        <a:spcPts val="2500"/>
      </a:spcBef>
      <a:spcAft>
        <a:spcPts val="0"/>
      </a:spcAft>
      <a:buClrTx/>
      <a:buSzTx/>
      <a:buFontTx/>
      <a:buNone/>
      <a:tabLst/>
      <a:defRPr b="0" baseline="0" cap="none" i="0" spc="0" strike="noStrike" sz="4500" u="none" kumimoji="0" normalizeH="0">
        <a:ln>
          <a:noFill/>
        </a:ln>
        <a:solidFill>
          <a:srgbClr val="5C5C5C"/>
        </a:solidFill>
        <a:effectLst/>
        <a:uFillTx/>
        <a:latin typeface="Iowan Old Style Roman"/>
        <a:ea typeface="Iowan Old Style Roman"/>
        <a:cs typeface="Iowan Old Style Roman"/>
        <a:sym typeface="Iowan Old Style Roman"/>
      </a:defRPr>
    </a:lvl1pPr>
    <a:lvl2pPr marL="0" marR="0" indent="342900" algn="l" defTabSz="825500" rtl="0" fontAlgn="auto" latinLnBrk="0" hangingPunct="0">
      <a:lnSpc>
        <a:spcPct val="100000"/>
      </a:lnSpc>
      <a:spcBef>
        <a:spcPts val="2500"/>
      </a:spcBef>
      <a:spcAft>
        <a:spcPts val="0"/>
      </a:spcAft>
      <a:buClrTx/>
      <a:buSzTx/>
      <a:buFontTx/>
      <a:buNone/>
      <a:tabLst/>
      <a:defRPr b="0" baseline="0" cap="none" i="0" spc="0" strike="noStrike" sz="4500" u="none" kumimoji="0" normalizeH="0">
        <a:ln>
          <a:noFill/>
        </a:ln>
        <a:solidFill>
          <a:srgbClr val="5C5C5C"/>
        </a:solidFill>
        <a:effectLst/>
        <a:uFillTx/>
        <a:latin typeface="Iowan Old Style Roman"/>
        <a:ea typeface="Iowan Old Style Roman"/>
        <a:cs typeface="Iowan Old Style Roman"/>
        <a:sym typeface="Iowan Old Style Roman"/>
      </a:defRPr>
    </a:lvl2pPr>
    <a:lvl3pPr marL="0" marR="0" indent="685800" algn="l" defTabSz="825500" rtl="0" fontAlgn="auto" latinLnBrk="0" hangingPunct="0">
      <a:lnSpc>
        <a:spcPct val="100000"/>
      </a:lnSpc>
      <a:spcBef>
        <a:spcPts val="2500"/>
      </a:spcBef>
      <a:spcAft>
        <a:spcPts val="0"/>
      </a:spcAft>
      <a:buClrTx/>
      <a:buSzTx/>
      <a:buFontTx/>
      <a:buNone/>
      <a:tabLst/>
      <a:defRPr b="0" baseline="0" cap="none" i="0" spc="0" strike="noStrike" sz="4500" u="none" kumimoji="0" normalizeH="0">
        <a:ln>
          <a:noFill/>
        </a:ln>
        <a:solidFill>
          <a:srgbClr val="5C5C5C"/>
        </a:solidFill>
        <a:effectLst/>
        <a:uFillTx/>
        <a:latin typeface="Iowan Old Style Roman"/>
        <a:ea typeface="Iowan Old Style Roman"/>
        <a:cs typeface="Iowan Old Style Roman"/>
        <a:sym typeface="Iowan Old Style Roman"/>
      </a:defRPr>
    </a:lvl3pPr>
    <a:lvl4pPr marL="0" marR="0" indent="1028700" algn="l" defTabSz="825500" rtl="0" fontAlgn="auto" latinLnBrk="0" hangingPunct="0">
      <a:lnSpc>
        <a:spcPct val="100000"/>
      </a:lnSpc>
      <a:spcBef>
        <a:spcPts val="2500"/>
      </a:spcBef>
      <a:spcAft>
        <a:spcPts val="0"/>
      </a:spcAft>
      <a:buClrTx/>
      <a:buSzTx/>
      <a:buFontTx/>
      <a:buNone/>
      <a:tabLst/>
      <a:defRPr b="0" baseline="0" cap="none" i="0" spc="0" strike="noStrike" sz="4500" u="none" kumimoji="0" normalizeH="0">
        <a:ln>
          <a:noFill/>
        </a:ln>
        <a:solidFill>
          <a:srgbClr val="5C5C5C"/>
        </a:solidFill>
        <a:effectLst/>
        <a:uFillTx/>
        <a:latin typeface="Iowan Old Style Roman"/>
        <a:ea typeface="Iowan Old Style Roman"/>
        <a:cs typeface="Iowan Old Style Roman"/>
        <a:sym typeface="Iowan Old Style Roman"/>
      </a:defRPr>
    </a:lvl4pPr>
    <a:lvl5pPr marL="0" marR="0" indent="1371600" algn="l" defTabSz="825500" rtl="0" fontAlgn="auto" latinLnBrk="0" hangingPunct="0">
      <a:lnSpc>
        <a:spcPct val="100000"/>
      </a:lnSpc>
      <a:spcBef>
        <a:spcPts val="2500"/>
      </a:spcBef>
      <a:spcAft>
        <a:spcPts val="0"/>
      </a:spcAft>
      <a:buClrTx/>
      <a:buSzTx/>
      <a:buFontTx/>
      <a:buNone/>
      <a:tabLst/>
      <a:defRPr b="0" baseline="0" cap="none" i="0" spc="0" strike="noStrike" sz="4500" u="none" kumimoji="0" normalizeH="0">
        <a:ln>
          <a:noFill/>
        </a:ln>
        <a:solidFill>
          <a:srgbClr val="5C5C5C"/>
        </a:solidFill>
        <a:effectLst/>
        <a:uFillTx/>
        <a:latin typeface="Iowan Old Style Roman"/>
        <a:ea typeface="Iowan Old Style Roman"/>
        <a:cs typeface="Iowan Old Style Roman"/>
        <a:sym typeface="Iowan Old Style Roman"/>
      </a:defRPr>
    </a:lvl5pPr>
    <a:lvl6pPr marL="0" marR="0" indent="1714500" algn="l" defTabSz="825500" rtl="0" fontAlgn="auto" latinLnBrk="0" hangingPunct="0">
      <a:lnSpc>
        <a:spcPct val="100000"/>
      </a:lnSpc>
      <a:spcBef>
        <a:spcPts val="2500"/>
      </a:spcBef>
      <a:spcAft>
        <a:spcPts val="0"/>
      </a:spcAft>
      <a:buClrTx/>
      <a:buSzTx/>
      <a:buFontTx/>
      <a:buNone/>
      <a:tabLst/>
      <a:defRPr b="0" baseline="0" cap="none" i="0" spc="0" strike="noStrike" sz="4500" u="none" kumimoji="0" normalizeH="0">
        <a:ln>
          <a:noFill/>
        </a:ln>
        <a:solidFill>
          <a:srgbClr val="5C5C5C"/>
        </a:solidFill>
        <a:effectLst/>
        <a:uFillTx/>
        <a:latin typeface="Iowan Old Style Roman"/>
        <a:ea typeface="Iowan Old Style Roman"/>
        <a:cs typeface="Iowan Old Style Roman"/>
        <a:sym typeface="Iowan Old Style Roman"/>
      </a:defRPr>
    </a:lvl6pPr>
    <a:lvl7pPr marL="0" marR="0" indent="2057400" algn="l" defTabSz="825500" rtl="0" fontAlgn="auto" latinLnBrk="0" hangingPunct="0">
      <a:lnSpc>
        <a:spcPct val="100000"/>
      </a:lnSpc>
      <a:spcBef>
        <a:spcPts val="2500"/>
      </a:spcBef>
      <a:spcAft>
        <a:spcPts val="0"/>
      </a:spcAft>
      <a:buClrTx/>
      <a:buSzTx/>
      <a:buFontTx/>
      <a:buNone/>
      <a:tabLst/>
      <a:defRPr b="0" baseline="0" cap="none" i="0" spc="0" strike="noStrike" sz="4500" u="none" kumimoji="0" normalizeH="0">
        <a:ln>
          <a:noFill/>
        </a:ln>
        <a:solidFill>
          <a:srgbClr val="5C5C5C"/>
        </a:solidFill>
        <a:effectLst/>
        <a:uFillTx/>
        <a:latin typeface="Iowan Old Style Roman"/>
        <a:ea typeface="Iowan Old Style Roman"/>
        <a:cs typeface="Iowan Old Style Roman"/>
        <a:sym typeface="Iowan Old Style Roman"/>
      </a:defRPr>
    </a:lvl7pPr>
    <a:lvl8pPr marL="0" marR="0" indent="2400300" algn="l" defTabSz="825500" rtl="0" fontAlgn="auto" latinLnBrk="0" hangingPunct="0">
      <a:lnSpc>
        <a:spcPct val="100000"/>
      </a:lnSpc>
      <a:spcBef>
        <a:spcPts val="2500"/>
      </a:spcBef>
      <a:spcAft>
        <a:spcPts val="0"/>
      </a:spcAft>
      <a:buClrTx/>
      <a:buSzTx/>
      <a:buFontTx/>
      <a:buNone/>
      <a:tabLst/>
      <a:defRPr b="0" baseline="0" cap="none" i="0" spc="0" strike="noStrike" sz="4500" u="none" kumimoji="0" normalizeH="0">
        <a:ln>
          <a:noFill/>
        </a:ln>
        <a:solidFill>
          <a:srgbClr val="5C5C5C"/>
        </a:solidFill>
        <a:effectLst/>
        <a:uFillTx/>
        <a:latin typeface="Iowan Old Style Roman"/>
        <a:ea typeface="Iowan Old Style Roman"/>
        <a:cs typeface="Iowan Old Style Roman"/>
        <a:sym typeface="Iowan Old Style Roman"/>
      </a:defRPr>
    </a:lvl8pPr>
    <a:lvl9pPr marL="0" marR="0" indent="2743200" algn="l" defTabSz="825500" rtl="0" fontAlgn="auto" latinLnBrk="0" hangingPunct="0">
      <a:lnSpc>
        <a:spcPct val="100000"/>
      </a:lnSpc>
      <a:spcBef>
        <a:spcPts val="2500"/>
      </a:spcBef>
      <a:spcAft>
        <a:spcPts val="0"/>
      </a:spcAft>
      <a:buClrTx/>
      <a:buSzTx/>
      <a:buFontTx/>
      <a:buNone/>
      <a:tabLst/>
      <a:defRPr b="0" baseline="0" cap="none" i="0" spc="0" strike="noStrike" sz="4500" u="none" kumimoji="0" normalizeH="0">
        <a:ln>
          <a:noFill/>
        </a:ln>
        <a:solidFill>
          <a:srgbClr val="5C5C5C"/>
        </a:solidFill>
        <a:effectLst/>
        <a:uFillTx/>
        <a:latin typeface="Iowan Old Style Roman"/>
        <a:ea typeface="Iowan Old Style Roman"/>
        <a:cs typeface="Iowan Old Style Roman"/>
        <a:sym typeface="Iowan Old Style Roman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Iowan Old Style Roman"/>
          <a:ea typeface="Iowan Old Style Roman"/>
          <a:cs typeface="Iowan Old Style Roman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C5C5C"/>
              </a:solidFill>
              <a:prstDash val="solid"/>
              <a:miter lim="400000"/>
            </a:ln>
          </a:top>
          <a:bottom>
            <a:ln w="12700" cap="flat">
              <a:solidFill>
                <a:srgbClr val="5C5C5C"/>
              </a:solidFill>
              <a:prstDash val="solid"/>
              <a:miter lim="400000"/>
            </a:ln>
          </a:bottom>
          <a:insideH>
            <a:ln w="12700" cap="flat">
              <a:solidFill>
                <a:srgbClr val="5C5C5C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CBCBCB">
              <a:alpha val="25000"/>
            </a:srgbClr>
          </a:solidFill>
        </a:fill>
      </a:tcStyle>
    </a:band2H>
    <a:firstCol>
      <a:tcTxStyle b="off" i="off">
        <a:font>
          <a:latin typeface="DIN Alternate Bold"/>
          <a:ea typeface="DIN Alternate Bold"/>
          <a:cs typeface="DIN Alternate Bold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C5C5C"/>
              </a:solidFill>
              <a:prstDash val="solid"/>
              <a:miter lim="400000"/>
            </a:ln>
          </a:top>
          <a:bottom>
            <a:ln w="12700" cap="flat">
              <a:solidFill>
                <a:srgbClr val="5C5C5C"/>
              </a:solidFill>
              <a:prstDash val="solid"/>
              <a:miter lim="400000"/>
            </a:ln>
          </a:bottom>
          <a:insideH>
            <a:ln w="12700" cap="flat">
              <a:solidFill>
                <a:srgbClr val="5C5C5C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BCBCB">
              <a:alpha val="36000"/>
            </a:srgbClr>
          </a:solidFill>
        </a:fill>
      </a:tcStyle>
    </a:firstCol>
    <a:lastRow>
      <a:tcTxStyle b="off" i="off">
        <a:font>
          <a:latin typeface="DIN Alternate Bold"/>
          <a:ea typeface="DIN Alternate Bold"/>
          <a:cs typeface="DIN Alternate Bold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C5C5C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5C5C5C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DIN Alternate Bold"/>
          <a:ea typeface="DIN Alternate Bold"/>
          <a:cs typeface="DIN Alternate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EBEBE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-522454"/>
              <a:satOff val="1153"/>
              <a:lumOff val="13444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Iowan Old Style Roman"/>
          <a:ea typeface="Iowan Old Style Roman"/>
          <a:cs typeface="Iowan Old Style Roman"/>
        </a:font>
        <a:schemeClr val="accent2">
          <a:satOff val="-3676"/>
          <a:lumOff val="-12171"/>
        </a:schemeClr>
      </a:tcTxStyle>
      <a:tcStyle>
        <a:tcBdr>
          <a:left>
            <a:ln w="12700" cap="flat">
              <a:solidFill>
                <a:srgbClr val="808251"/>
              </a:solidFill>
              <a:prstDash val="solid"/>
              <a:miter lim="400000"/>
            </a:ln>
          </a:left>
          <a:right>
            <a:ln w="12700" cap="flat">
              <a:solidFill>
                <a:srgbClr val="808251"/>
              </a:solidFill>
              <a:prstDash val="solid"/>
              <a:miter lim="400000"/>
            </a:ln>
          </a:right>
          <a:top>
            <a:ln w="12700" cap="flat">
              <a:solidFill>
                <a:srgbClr val="808251"/>
              </a:solidFill>
              <a:prstDash val="solid"/>
              <a:miter lim="400000"/>
            </a:ln>
          </a:top>
          <a:bottom>
            <a:ln w="12700" cap="flat">
              <a:solidFill>
                <a:srgbClr val="808251"/>
              </a:solidFill>
              <a:prstDash val="solid"/>
              <a:miter lim="400000"/>
            </a:ln>
          </a:bottom>
          <a:insideH>
            <a:ln w="12700" cap="flat">
              <a:solidFill>
                <a:srgbClr val="808251"/>
              </a:solidFill>
              <a:prstDash val="solid"/>
              <a:miter lim="400000"/>
            </a:ln>
          </a:insideH>
          <a:insideV>
            <a:ln w="12700" cap="flat">
              <a:solidFill>
                <a:srgbClr val="808251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A8A861">
              <a:alpha val="27000"/>
            </a:srgbClr>
          </a:solidFill>
        </a:fill>
      </a:tcStyle>
    </a:band2H>
    <a:firstCol>
      <a:tcTxStyle b="off" i="off">
        <a:font>
          <a:latin typeface="DIN Alternate Bold"/>
          <a:ea typeface="DIN Alternate Bold"/>
          <a:cs typeface="DIN Alternate Bold"/>
        </a:font>
        <a:srgbClr val="FFFFFF"/>
      </a:tcTxStyle>
      <a:tcStyle>
        <a:tcBdr>
          <a:left>
            <a:ln w="12700" cap="flat">
              <a:solidFill>
                <a:srgbClr val="808251"/>
              </a:solidFill>
              <a:prstDash val="solid"/>
              <a:miter lim="400000"/>
            </a:ln>
          </a:left>
          <a:right>
            <a:ln w="12700" cap="flat">
              <a:solidFill>
                <a:srgbClr val="808251"/>
              </a:solidFill>
              <a:prstDash val="solid"/>
              <a:miter lim="400000"/>
            </a:ln>
          </a:right>
          <a:top>
            <a:ln w="12700" cap="flat">
              <a:solidFill>
                <a:srgbClr val="808251"/>
              </a:solidFill>
              <a:prstDash val="solid"/>
              <a:miter lim="400000"/>
            </a:ln>
          </a:top>
          <a:bottom>
            <a:ln w="12700" cap="flat">
              <a:solidFill>
                <a:srgbClr val="808251"/>
              </a:solidFill>
              <a:prstDash val="solid"/>
              <a:miter lim="400000"/>
            </a:ln>
          </a:bottom>
          <a:insideH>
            <a:ln w="12700" cap="flat">
              <a:solidFill>
                <a:srgbClr val="808251"/>
              </a:solidFill>
              <a:prstDash val="solid"/>
              <a:miter lim="400000"/>
            </a:ln>
          </a:insideH>
          <a:insideV>
            <a:ln w="12700" cap="flat">
              <a:solidFill>
                <a:srgbClr val="808251"/>
              </a:solidFill>
              <a:prstDash val="solid"/>
              <a:miter lim="400000"/>
            </a:ln>
          </a:insideV>
        </a:tcBdr>
        <a:fill>
          <a:solidFill>
            <a:srgbClr val="8F9541">
              <a:alpha val="75000"/>
            </a:srgbClr>
          </a:solidFill>
        </a:fill>
      </a:tcStyle>
    </a:firstCol>
    <a:lastRow>
      <a:tcTxStyle b="off" i="off">
        <a:font>
          <a:latin typeface="DIN Alternate Bold"/>
          <a:ea typeface="DIN Alternate Bold"/>
          <a:cs typeface="DIN Alternate Bold"/>
        </a:font>
        <a:schemeClr val="accent2">
          <a:satOff val="-3676"/>
          <a:lumOff val="-12171"/>
        </a:schemeClr>
      </a:tcTxStyle>
      <a:tcStyle>
        <a:tcBdr>
          <a:left>
            <a:ln w="12700" cap="flat">
              <a:solidFill>
                <a:srgbClr val="808251"/>
              </a:solidFill>
              <a:prstDash val="solid"/>
              <a:miter lim="400000"/>
            </a:ln>
          </a:left>
          <a:right>
            <a:ln w="12700" cap="flat">
              <a:solidFill>
                <a:srgbClr val="808251"/>
              </a:solidFill>
              <a:prstDash val="solid"/>
              <a:miter lim="400000"/>
            </a:ln>
          </a:right>
          <a:top>
            <a:ln w="50800" cap="flat">
              <a:solidFill>
                <a:srgbClr val="808251"/>
              </a:solidFill>
              <a:prstDash val="solid"/>
              <a:miter lim="400000"/>
            </a:ln>
          </a:top>
          <a:bottom>
            <a:ln w="12700" cap="flat">
              <a:solidFill>
                <a:srgbClr val="808251"/>
              </a:solidFill>
              <a:prstDash val="solid"/>
              <a:miter lim="400000"/>
            </a:ln>
          </a:bottom>
          <a:insideH>
            <a:ln w="12700" cap="flat">
              <a:solidFill>
                <a:srgbClr val="808251"/>
              </a:solidFill>
              <a:prstDash val="solid"/>
              <a:miter lim="400000"/>
            </a:ln>
          </a:insideH>
          <a:insideV>
            <a:ln w="12700" cap="flat">
              <a:solidFill>
                <a:srgbClr val="808251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DIN Alternate Bold"/>
          <a:ea typeface="DIN Alternate Bold"/>
          <a:cs typeface="DIN Alternate Bold"/>
        </a:font>
        <a:srgbClr val="FFFFFF"/>
      </a:tcTxStyle>
      <a:tcStyle>
        <a:tcBdr>
          <a:left>
            <a:ln w="12700" cap="flat">
              <a:solidFill>
                <a:srgbClr val="808251"/>
              </a:solidFill>
              <a:prstDash val="solid"/>
              <a:miter lim="400000"/>
            </a:ln>
          </a:left>
          <a:right>
            <a:ln w="12700" cap="flat">
              <a:solidFill>
                <a:srgbClr val="808251"/>
              </a:solidFill>
              <a:prstDash val="solid"/>
              <a:miter lim="400000"/>
            </a:ln>
          </a:right>
          <a:top>
            <a:ln w="12700" cap="flat">
              <a:solidFill>
                <a:srgbClr val="808251"/>
              </a:solidFill>
              <a:prstDash val="solid"/>
              <a:miter lim="400000"/>
            </a:ln>
          </a:top>
          <a:bottom>
            <a:ln w="12700" cap="flat">
              <a:solidFill>
                <a:srgbClr val="808251"/>
              </a:solidFill>
              <a:prstDash val="solid"/>
              <a:miter lim="400000"/>
            </a:ln>
          </a:bottom>
          <a:insideH>
            <a:ln w="12700" cap="flat">
              <a:solidFill>
                <a:srgbClr val="808251"/>
              </a:solidFill>
              <a:prstDash val="solid"/>
              <a:miter lim="400000"/>
            </a:ln>
          </a:insideH>
          <a:insideV>
            <a:ln w="12700" cap="flat">
              <a:solidFill>
                <a:srgbClr val="808251"/>
              </a:solidFill>
              <a:prstDash val="solid"/>
              <a:miter lim="400000"/>
            </a:ln>
          </a:insideV>
        </a:tcBdr>
        <a:fill>
          <a:solidFill>
            <a:srgbClr val="8F9541">
              <a:alpha val="75000"/>
            </a:srgbClr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Iowan Old Style Roman"/>
          <a:ea typeface="Iowan Old Style Roman"/>
          <a:cs typeface="Iowan Old Style Roman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DEF"/>
              </a:solidFill>
              <a:prstDash val="solid"/>
              <a:miter lim="400000"/>
            </a:ln>
          </a:top>
          <a:bottom>
            <a:ln w="12700" cap="flat">
              <a:solidFill>
                <a:srgbClr val="FFFDEF"/>
              </a:solidFill>
              <a:prstDash val="solid"/>
              <a:miter lim="400000"/>
            </a:ln>
          </a:bottom>
          <a:insideH>
            <a:ln w="12700" cap="flat">
              <a:solidFill>
                <a:srgbClr val="FFFDE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A8A861">
              <a:alpha val="27000"/>
            </a:srgbClr>
          </a:solidFill>
        </a:fill>
      </a:tcStyle>
    </a:band2H>
    <a:firstCol>
      <a:tcTxStyle b="off" i="off">
        <a:font>
          <a:latin typeface="DIN Alternate Bold"/>
          <a:ea typeface="DIN Alternate Bold"/>
          <a:cs typeface="DIN Alternate Bold"/>
        </a:font>
        <a:srgbClr val="FFFFFF"/>
      </a:tcTxStyle>
      <a:tcStyle>
        <a:tcBdr>
          <a:left>
            <a:ln w="12700" cap="flat">
              <a:solidFill>
                <a:srgbClr val="FFFDEF"/>
              </a:solidFill>
              <a:prstDash val="solid"/>
              <a:miter lim="400000"/>
            </a:ln>
          </a:left>
          <a:right>
            <a:ln w="12700" cap="flat">
              <a:solidFill>
                <a:srgbClr val="FFFDEF"/>
              </a:solidFill>
              <a:prstDash val="solid"/>
              <a:miter lim="400000"/>
            </a:ln>
          </a:right>
          <a:top>
            <a:ln w="12700" cap="flat">
              <a:solidFill>
                <a:srgbClr val="FFFDEF"/>
              </a:solidFill>
              <a:prstDash val="solid"/>
              <a:miter lim="400000"/>
            </a:ln>
          </a:top>
          <a:bottom>
            <a:ln w="12700" cap="flat">
              <a:solidFill>
                <a:srgbClr val="FFFDEF"/>
              </a:solidFill>
              <a:prstDash val="solid"/>
              <a:miter lim="400000"/>
            </a:ln>
          </a:bottom>
          <a:insideH>
            <a:ln w="12700" cap="flat">
              <a:solidFill>
                <a:srgbClr val="FFFDE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DIN Alternate Bold"/>
          <a:ea typeface="DIN Alternate Bold"/>
          <a:cs typeface="DIN Alternate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DEF"/>
              </a:solidFill>
              <a:prstDash val="solid"/>
              <a:miter lim="400000"/>
            </a:ln>
          </a:top>
          <a:bottom>
            <a:ln w="12700" cap="flat">
              <a:solidFill>
                <a:srgbClr val="FFFDEF"/>
              </a:solidFill>
              <a:prstDash val="solid"/>
              <a:miter lim="400000"/>
            </a:ln>
          </a:bottom>
          <a:insideH>
            <a:ln w="12700" cap="flat">
              <a:solidFill>
                <a:srgbClr val="FFFDE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DIN Alternate Bold"/>
          <a:ea typeface="DIN Alternate Bold"/>
          <a:cs typeface="DIN Alternate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DEF"/>
              </a:solidFill>
              <a:prstDash val="solid"/>
              <a:miter lim="400000"/>
            </a:ln>
          </a:top>
          <a:bottom>
            <a:ln w="12700" cap="flat">
              <a:solidFill>
                <a:srgbClr val="FFFDEF"/>
              </a:solidFill>
              <a:prstDash val="solid"/>
              <a:miter lim="400000"/>
            </a:ln>
          </a:bottom>
          <a:insideH>
            <a:ln w="12700" cap="flat">
              <a:solidFill>
                <a:srgbClr val="FFFDE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F821DB8-F4EB-4A41-A1BA-3FCAFE7338EE}" styleName="">
    <a:tblBg/>
    <a:wholeTbl>
      <a:tcTxStyle b="off" i="off">
        <a:font>
          <a:latin typeface="Iowan Old Style Roman"/>
          <a:ea typeface="Iowan Old Style Roman"/>
          <a:cs typeface="Iowan Old Style Roman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top>
          <a:bottom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bottom>
          <a:insideH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CBCBCB">
              <a:alpha val="36000"/>
            </a:srgbClr>
          </a:solidFill>
        </a:fill>
      </a:tcStyle>
    </a:band2H>
    <a:firstCol>
      <a:tcTxStyle b="off" i="off">
        <a:font>
          <a:latin typeface="DIN Alternate Bold"/>
          <a:ea typeface="DIN Alternate Bold"/>
          <a:cs typeface="DIN Alternate Bold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right>
          <a:top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top>
          <a:bottom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bottom>
          <a:insideH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DIN Alternate Bold"/>
          <a:ea typeface="DIN Alternate Bold"/>
          <a:cs typeface="DIN Alternate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DIN Alternate Bold"/>
          <a:ea typeface="DIN Alternate Bold"/>
          <a:cs typeface="DIN Alternate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bottom>
          <a:insideH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33BA23B1-9221-436E-865A-0063620EA4FD}" styleName="">
    <a:tblBg/>
    <a:wholeTbl>
      <a:tcTxStyle b="off" i="off">
        <a:font>
          <a:latin typeface="Iowan Old Style Roman"/>
          <a:ea typeface="Iowan Old Style Roman"/>
          <a:cs typeface="Iowan Old Style Roman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BCBCB">
              <a:alpha val="25000"/>
            </a:srgbClr>
          </a:solidFill>
        </a:fill>
      </a:tcStyle>
    </a:wholeTbl>
    <a:band2H>
      <a:tcTxStyle b="def" i="def"/>
      <a:tcStyle>
        <a:tcBdr/>
        <a:fill>
          <a:solidFill>
            <a:srgbClr val="AEAEAE">
              <a:alpha val="25000"/>
            </a:srgbClr>
          </a:solidFill>
        </a:fill>
      </a:tcStyle>
    </a:band2H>
    <a:firstCol>
      <a:tcTxStyle b="off" i="off">
        <a:font>
          <a:latin typeface="DIN Alternate Bold"/>
          <a:ea typeface="DIN Alternate Bold"/>
          <a:cs typeface="DIN Alternate Bold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797B80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BCBCB">
              <a:alpha val="25000"/>
            </a:srgbClr>
          </a:solidFill>
        </a:fill>
      </a:tcStyle>
    </a:firstCol>
    <a:lastRow>
      <a:tcTxStyle b="off" i="off">
        <a:font>
          <a:latin typeface="DIN Alternate Bold"/>
          <a:ea typeface="DIN Alternate Bold"/>
          <a:cs typeface="DIN Alternate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1504B">
              <a:alpha val="80000"/>
            </a:srgbClr>
          </a:solidFill>
        </a:fill>
      </a:tcStyle>
    </a:lastRow>
    <a:firstRow>
      <a:tcTxStyle b="off" i="off">
        <a:font>
          <a:latin typeface="DIN Alternate Bold"/>
          <a:ea typeface="DIN Alternate Bold"/>
          <a:cs typeface="DIN Alternate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1504B">
              <a:alpha val="80000"/>
            </a:srgbClr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Iowan Old Style Roman"/>
          <a:ea typeface="Iowan Old Style Roman"/>
          <a:cs typeface="Iowan Old Style Roman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DIN Alternate Bold"/>
          <a:ea typeface="DIN Alternate Bold"/>
          <a:cs typeface="DIN Alternate Bold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5C5C5C"/>
              </a:solidFill>
              <a:prstDash val="solid"/>
              <a:miter lim="400000"/>
            </a:ln>
          </a:right>
          <a:top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DIN Alternate Bold"/>
          <a:ea typeface="DIN Alternate Bold"/>
          <a:cs typeface="DIN Alternate Bold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C5C5C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DIN Alternate Bold"/>
          <a:ea typeface="DIN Alternate Bold"/>
          <a:cs typeface="DIN Alternate Bold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5C5C5C"/>
              </a:solidFill>
              <a:prstDash val="solid"/>
              <a:miter lim="400000"/>
            </a:ln>
          </a:bottom>
          <a:insideH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6" name="Shape 146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Line"/>
          <p:cNvSpPr/>
          <p:nvPr/>
        </p:nvSpPr>
        <p:spPr>
          <a:xfrm>
            <a:off x="1016000" y="7874000"/>
            <a:ext cx="22351997" cy="6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2" name="Title Text"/>
          <p:cNvSpPr txBox="1"/>
          <p:nvPr>
            <p:ph type="title"/>
          </p:nvPr>
        </p:nvSpPr>
        <p:spPr>
          <a:xfrm>
            <a:off x="1016000" y="1016000"/>
            <a:ext cx="22352000" cy="7073900"/>
          </a:xfrm>
          <a:prstGeom prst="rect">
            <a:avLst/>
          </a:prstGeom>
        </p:spPr>
        <p:txBody>
          <a:bodyPr anchor="b"/>
          <a:lstStyle>
            <a:lvl1pPr algn="ctr">
              <a:lnSpc>
                <a:spcPct val="80000"/>
              </a:lnSpc>
              <a:spcBef>
                <a:spcPts val="0"/>
              </a:spcBef>
              <a:defRPr sz="17100">
                <a:solidFill>
                  <a:srgbClr val="5C5C5C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3" name="Body Level One…"/>
          <p:cNvSpPr txBox="1"/>
          <p:nvPr>
            <p:ph type="body" sz="half" idx="1"/>
          </p:nvPr>
        </p:nvSpPr>
        <p:spPr>
          <a:xfrm>
            <a:off x="1016000" y="7975600"/>
            <a:ext cx="22352000" cy="459740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70000"/>
              </a:lnSpc>
              <a:spcBef>
                <a:spcPts val="0"/>
              </a:spcBef>
              <a:buSzTx/>
              <a:buFontTx/>
              <a:buNone/>
              <a:defRPr i="1" sz="7000">
                <a:solidFill>
                  <a:srgbClr val="747676"/>
                </a:solidFill>
              </a:defRPr>
            </a:lvl1pPr>
            <a:lvl2pPr marL="0" indent="0" algn="ctr">
              <a:lnSpc>
                <a:spcPct val="70000"/>
              </a:lnSpc>
              <a:spcBef>
                <a:spcPts val="0"/>
              </a:spcBef>
              <a:buSzTx/>
              <a:buFontTx/>
              <a:buNone/>
              <a:defRPr i="1" sz="7000">
                <a:solidFill>
                  <a:srgbClr val="747676"/>
                </a:solidFill>
              </a:defRPr>
            </a:lvl2pPr>
            <a:lvl3pPr marL="0" indent="0" algn="ctr">
              <a:lnSpc>
                <a:spcPct val="70000"/>
              </a:lnSpc>
              <a:spcBef>
                <a:spcPts val="0"/>
              </a:spcBef>
              <a:buSzTx/>
              <a:buFontTx/>
              <a:buNone/>
              <a:defRPr i="1" sz="7000">
                <a:solidFill>
                  <a:srgbClr val="747676"/>
                </a:solidFill>
              </a:defRPr>
            </a:lvl3pPr>
            <a:lvl4pPr marL="0" indent="0" algn="ctr">
              <a:lnSpc>
                <a:spcPct val="70000"/>
              </a:lnSpc>
              <a:spcBef>
                <a:spcPts val="0"/>
              </a:spcBef>
              <a:buSzTx/>
              <a:buFontTx/>
              <a:buNone/>
              <a:defRPr i="1" sz="7000">
                <a:solidFill>
                  <a:srgbClr val="747676"/>
                </a:solidFill>
              </a:defRPr>
            </a:lvl4pPr>
            <a:lvl5pPr marL="0" indent="0" algn="ctr">
              <a:lnSpc>
                <a:spcPct val="70000"/>
              </a:lnSpc>
              <a:spcBef>
                <a:spcPts val="0"/>
              </a:spcBef>
              <a:buSzTx/>
              <a:buFontTx/>
              <a:buNone/>
              <a:defRPr i="1" sz="7000">
                <a:solidFill>
                  <a:srgbClr val="747676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xfrm>
            <a:off x="22944467" y="12922250"/>
            <a:ext cx="419089" cy="4699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Abstract background with layers of red and white rectangles"/>
          <p:cNvSpPr/>
          <p:nvPr>
            <p:ph type="pic" idx="21"/>
          </p:nvPr>
        </p:nvSpPr>
        <p:spPr>
          <a:xfrm>
            <a:off x="1016000" y="-1333500"/>
            <a:ext cx="13970000" cy="1517782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1" name="Abstract background with overlapping green and yellow shapes"/>
          <p:cNvSpPr/>
          <p:nvPr>
            <p:ph type="pic" sz="half" idx="22"/>
          </p:nvPr>
        </p:nvSpPr>
        <p:spPr>
          <a:xfrm>
            <a:off x="15240000" y="-1130300"/>
            <a:ext cx="9296400" cy="8034867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2" name="Abstract background with overlapping blue, green, and white circles of different sizes"/>
          <p:cNvSpPr/>
          <p:nvPr>
            <p:ph type="pic" sz="half" idx="23"/>
          </p:nvPr>
        </p:nvSpPr>
        <p:spPr>
          <a:xfrm>
            <a:off x="15240000" y="5778500"/>
            <a:ext cx="8382000" cy="8382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3" name="Body Level One…"/>
          <p:cNvSpPr txBox="1"/>
          <p:nvPr>
            <p:ph type="body" sz="quarter" idx="1"/>
          </p:nvPr>
        </p:nvSpPr>
        <p:spPr>
          <a:xfrm>
            <a:off x="1016000" y="11137900"/>
            <a:ext cx="22352000" cy="1905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000"/>
              </a:spcBef>
              <a:buSzTx/>
              <a:buFontTx/>
              <a:buNone/>
              <a:defRPr i="1" spc="39" sz="4000"/>
            </a:lvl1pPr>
            <a:lvl2pPr marL="0" indent="0">
              <a:spcBef>
                <a:spcPts val="2000"/>
              </a:spcBef>
              <a:buSzTx/>
              <a:buFontTx/>
              <a:buNone/>
              <a:defRPr i="1" spc="39" sz="4000"/>
            </a:lvl2pPr>
            <a:lvl3pPr marL="0" indent="0">
              <a:spcBef>
                <a:spcPts val="2000"/>
              </a:spcBef>
              <a:buSzTx/>
              <a:buFontTx/>
              <a:buNone/>
              <a:defRPr i="1" spc="39" sz="4000"/>
            </a:lvl3pPr>
            <a:lvl4pPr marL="0" indent="0">
              <a:spcBef>
                <a:spcPts val="2000"/>
              </a:spcBef>
              <a:buSzTx/>
              <a:buFontTx/>
              <a:buNone/>
              <a:defRPr i="1" spc="39" sz="4000"/>
            </a:lvl4pPr>
            <a:lvl5pPr marL="0" indent="0">
              <a:spcBef>
                <a:spcPts val="2000"/>
              </a:spcBef>
              <a:buSzTx/>
              <a:buFontTx/>
              <a:buNone/>
              <a:defRPr i="1" spc="39" sz="40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“"/>
          <p:cNvSpPr txBox="1"/>
          <p:nvPr/>
        </p:nvSpPr>
        <p:spPr>
          <a:xfrm>
            <a:off x="965200" y="1041400"/>
            <a:ext cx="3130550" cy="5956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584200">
              <a:lnSpc>
                <a:spcPct val="8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b="1" sz="40000">
                <a:solidFill>
                  <a:srgbClr val="E4E4E4"/>
                </a:solidFill>
                <a:latin typeface="Baskerville"/>
                <a:ea typeface="Baskerville"/>
                <a:cs typeface="Baskerville"/>
                <a:sym typeface="Baskerville"/>
              </a:defRPr>
            </a:lvl1pPr>
          </a:lstStyle>
          <a:p>
            <a:pPr/>
            <a:r>
              <a:t>“</a:t>
            </a:r>
          </a:p>
        </p:txBody>
      </p:sp>
      <p:sp>
        <p:nvSpPr>
          <p:cNvPr id="122" name="Type a quote here."/>
          <p:cNvSpPr txBox="1"/>
          <p:nvPr>
            <p:ph type="body" sz="quarter" idx="21"/>
          </p:nvPr>
        </p:nvSpPr>
        <p:spPr>
          <a:xfrm>
            <a:off x="3632200" y="5442942"/>
            <a:ext cx="19735800" cy="13208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spcBef>
                <a:spcPts val="2300"/>
              </a:spcBef>
              <a:buSzTx/>
              <a:buFontTx/>
              <a:buNone/>
              <a:defRPr sz="7000">
                <a:solidFill>
                  <a:srgbClr val="747676"/>
                </a:solidFill>
              </a:defRPr>
            </a:lvl1pPr>
          </a:lstStyle>
          <a:p>
            <a:pPr/>
            <a:r>
              <a:t>Type a quote here.</a:t>
            </a:r>
          </a:p>
        </p:txBody>
      </p:sp>
      <p:sp>
        <p:nvSpPr>
          <p:cNvPr id="123" name="-Johnny Appleseed"/>
          <p:cNvSpPr txBox="1"/>
          <p:nvPr>
            <p:ph type="body" sz="quarter" idx="22"/>
          </p:nvPr>
        </p:nvSpPr>
        <p:spPr>
          <a:xfrm>
            <a:off x="3632200" y="10756900"/>
            <a:ext cx="19735800" cy="13208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lnSpc>
                <a:spcPct val="70000"/>
              </a:lnSpc>
              <a:spcBef>
                <a:spcPts val="2300"/>
              </a:spcBef>
              <a:buSzTx/>
              <a:buFontTx/>
              <a:buNone/>
              <a:defRPr i="1" sz="7000">
                <a:solidFill>
                  <a:srgbClr val="6B6D6D"/>
                </a:solidFill>
              </a:defRPr>
            </a:lvl1pPr>
          </a:lstStyle>
          <a:p>
            <a:pPr/>
            <a:r>
              <a:t>-Johnny Appleseed</a:t>
            </a:r>
          </a:p>
        </p:txBody>
      </p:sp>
      <p:sp>
        <p:nvSpPr>
          <p:cNvPr id="12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Abstract background with layers of red and white rectangles"/>
          <p:cNvSpPr/>
          <p:nvPr>
            <p:ph type="pic" idx="21"/>
          </p:nvPr>
        </p:nvSpPr>
        <p:spPr>
          <a:xfrm>
            <a:off x="-127000" y="-2540000"/>
            <a:ext cx="24637999" cy="2676815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BCBCB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Abstract background with layers of red and white rectangles"/>
          <p:cNvSpPr/>
          <p:nvPr>
            <p:ph type="pic" idx="21"/>
          </p:nvPr>
        </p:nvSpPr>
        <p:spPr>
          <a:xfrm>
            <a:off x="-38100" y="-4394200"/>
            <a:ext cx="24460199" cy="2657498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Rectangle"/>
          <p:cNvSpPr/>
          <p:nvPr>
            <p:ph type="body" sz="half" idx="22"/>
          </p:nvPr>
        </p:nvSpPr>
        <p:spPr>
          <a:xfrm>
            <a:off x="0" y="7620000"/>
            <a:ext cx="24384000" cy="5080000"/>
          </a:xfrm>
          <a:prstGeom prst="rect">
            <a:avLst/>
          </a:prstGeom>
          <a:solidFill>
            <a:srgbClr val="FFFFFF"/>
          </a:solidFill>
        </p:spPr>
        <p:txBody>
          <a:bodyPr anchor="ctr">
            <a:noAutofit/>
          </a:bodyPr>
          <a:lstStyle/>
          <a:p>
            <a:pPr marL="0" indent="0" algn="ctr">
              <a:spcBef>
                <a:spcPts val="0"/>
              </a:spcBef>
              <a:buSzTx/>
              <a:buFontTx/>
              <a:buNone/>
              <a:defRPr sz="350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</a:p>
        </p:txBody>
      </p:sp>
      <p:sp>
        <p:nvSpPr>
          <p:cNvPr id="23" name="Line"/>
          <p:cNvSpPr/>
          <p:nvPr/>
        </p:nvSpPr>
        <p:spPr>
          <a:xfrm>
            <a:off x="1016000" y="10718800"/>
            <a:ext cx="22352002" cy="6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4" name="Title Text"/>
          <p:cNvSpPr txBox="1"/>
          <p:nvPr>
            <p:ph type="title"/>
          </p:nvPr>
        </p:nvSpPr>
        <p:spPr>
          <a:xfrm>
            <a:off x="1016000" y="7823200"/>
            <a:ext cx="22352000" cy="3111500"/>
          </a:xfrm>
          <a:prstGeom prst="rect">
            <a:avLst/>
          </a:prstGeom>
        </p:spPr>
        <p:txBody>
          <a:bodyPr anchor="b"/>
          <a:lstStyle>
            <a:lvl1pPr algn="r">
              <a:lnSpc>
                <a:spcPct val="80000"/>
              </a:lnSpc>
              <a:spcBef>
                <a:spcPts val="0"/>
              </a:spcBef>
              <a:defRPr sz="17100">
                <a:solidFill>
                  <a:srgbClr val="5C5C5C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5" name="Body Level One…"/>
          <p:cNvSpPr txBox="1"/>
          <p:nvPr>
            <p:ph type="body" sz="quarter" idx="1"/>
          </p:nvPr>
        </p:nvSpPr>
        <p:spPr>
          <a:xfrm>
            <a:off x="1016000" y="10795000"/>
            <a:ext cx="22352000" cy="1727200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70000"/>
              </a:lnSpc>
              <a:spcBef>
                <a:spcPts val="800"/>
              </a:spcBef>
              <a:buSzTx/>
              <a:buFontTx/>
              <a:buNone/>
              <a:defRPr i="1" sz="7000">
                <a:solidFill>
                  <a:srgbClr val="747676"/>
                </a:solidFill>
              </a:defRPr>
            </a:lvl1pPr>
            <a:lvl2pPr marL="0" indent="0" algn="r">
              <a:lnSpc>
                <a:spcPct val="70000"/>
              </a:lnSpc>
              <a:spcBef>
                <a:spcPts val="800"/>
              </a:spcBef>
              <a:buSzTx/>
              <a:buFontTx/>
              <a:buNone/>
              <a:defRPr i="1" sz="7000">
                <a:solidFill>
                  <a:srgbClr val="747676"/>
                </a:solidFill>
              </a:defRPr>
            </a:lvl2pPr>
            <a:lvl3pPr marL="0" indent="0" algn="r">
              <a:lnSpc>
                <a:spcPct val="70000"/>
              </a:lnSpc>
              <a:spcBef>
                <a:spcPts val="800"/>
              </a:spcBef>
              <a:buSzTx/>
              <a:buFontTx/>
              <a:buNone/>
              <a:defRPr i="1" sz="7000">
                <a:solidFill>
                  <a:srgbClr val="747676"/>
                </a:solidFill>
              </a:defRPr>
            </a:lvl3pPr>
            <a:lvl4pPr marL="0" indent="0" algn="r">
              <a:lnSpc>
                <a:spcPct val="70000"/>
              </a:lnSpc>
              <a:spcBef>
                <a:spcPts val="800"/>
              </a:spcBef>
              <a:buSzTx/>
              <a:buFontTx/>
              <a:buNone/>
              <a:defRPr i="1" sz="7000">
                <a:solidFill>
                  <a:srgbClr val="747676"/>
                </a:solidFill>
              </a:defRPr>
            </a:lvl4pPr>
            <a:lvl5pPr marL="0" indent="0" algn="r">
              <a:lnSpc>
                <a:spcPct val="70000"/>
              </a:lnSpc>
              <a:spcBef>
                <a:spcPts val="800"/>
              </a:spcBef>
              <a:buSzTx/>
              <a:buFontTx/>
              <a:buNone/>
              <a:defRPr i="1" sz="7000">
                <a:solidFill>
                  <a:srgbClr val="747676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BCBCB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Text"/>
          <p:cNvSpPr txBox="1"/>
          <p:nvPr>
            <p:ph type="title"/>
          </p:nvPr>
        </p:nvSpPr>
        <p:spPr>
          <a:xfrm>
            <a:off x="1016000" y="1016000"/>
            <a:ext cx="22352000" cy="7073900"/>
          </a:xfrm>
          <a:prstGeom prst="rect">
            <a:avLst/>
          </a:prstGeom>
        </p:spPr>
        <p:txBody>
          <a:bodyPr anchor="b"/>
          <a:lstStyle>
            <a:lvl1pPr algn="ctr">
              <a:lnSpc>
                <a:spcPct val="80000"/>
              </a:lnSpc>
              <a:spcBef>
                <a:spcPts val="0"/>
              </a:spcBef>
              <a:defRPr sz="17100">
                <a:solidFill>
                  <a:srgbClr val="5C5C5C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34" name="Slide Number"/>
          <p:cNvSpPr txBox="1"/>
          <p:nvPr>
            <p:ph type="sldNum" sz="quarter" idx="2"/>
          </p:nvPr>
        </p:nvSpPr>
        <p:spPr>
          <a:xfrm>
            <a:off x="22948900" y="12922250"/>
            <a:ext cx="419088" cy="4699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Line"/>
          <p:cNvSpPr/>
          <p:nvPr/>
        </p:nvSpPr>
        <p:spPr>
          <a:xfrm>
            <a:off x="1016000" y="10718800"/>
            <a:ext cx="12090400" cy="3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42" name="Abstract background with overlapping blue, green, and white circles of different sizes"/>
          <p:cNvSpPr/>
          <p:nvPr>
            <p:ph type="pic" idx="21"/>
          </p:nvPr>
        </p:nvSpPr>
        <p:spPr>
          <a:xfrm>
            <a:off x="12306300" y="-114300"/>
            <a:ext cx="13931900" cy="139319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43" name="Title Text"/>
          <p:cNvSpPr txBox="1"/>
          <p:nvPr>
            <p:ph type="title"/>
          </p:nvPr>
        </p:nvSpPr>
        <p:spPr>
          <a:xfrm>
            <a:off x="1016000" y="1155700"/>
            <a:ext cx="12090400" cy="9779000"/>
          </a:xfrm>
          <a:prstGeom prst="rect">
            <a:avLst/>
          </a:prstGeom>
        </p:spPr>
        <p:txBody>
          <a:bodyPr anchor="b"/>
          <a:lstStyle>
            <a:lvl1pPr algn="r">
              <a:lnSpc>
                <a:spcPct val="80000"/>
              </a:lnSpc>
              <a:spcBef>
                <a:spcPts val="0"/>
              </a:spcBef>
              <a:defRPr sz="17100">
                <a:solidFill>
                  <a:srgbClr val="5C5C5C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44" name="Body Level One…"/>
          <p:cNvSpPr txBox="1"/>
          <p:nvPr>
            <p:ph type="body" sz="quarter" idx="1"/>
          </p:nvPr>
        </p:nvSpPr>
        <p:spPr>
          <a:xfrm>
            <a:off x="1016000" y="10795000"/>
            <a:ext cx="12090400" cy="1905000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70000"/>
              </a:lnSpc>
              <a:spcBef>
                <a:spcPts val="800"/>
              </a:spcBef>
              <a:buSzTx/>
              <a:buFontTx/>
              <a:buNone/>
              <a:defRPr i="1" sz="7000">
                <a:solidFill>
                  <a:srgbClr val="747676"/>
                </a:solidFill>
              </a:defRPr>
            </a:lvl1pPr>
            <a:lvl2pPr marL="0" indent="0" algn="r">
              <a:lnSpc>
                <a:spcPct val="70000"/>
              </a:lnSpc>
              <a:spcBef>
                <a:spcPts val="800"/>
              </a:spcBef>
              <a:buSzTx/>
              <a:buFontTx/>
              <a:buNone/>
              <a:defRPr i="1" sz="7000">
                <a:solidFill>
                  <a:srgbClr val="747676"/>
                </a:solidFill>
              </a:defRPr>
            </a:lvl2pPr>
            <a:lvl3pPr marL="0" indent="0" algn="r">
              <a:lnSpc>
                <a:spcPct val="70000"/>
              </a:lnSpc>
              <a:spcBef>
                <a:spcPts val="800"/>
              </a:spcBef>
              <a:buSzTx/>
              <a:buFontTx/>
              <a:buNone/>
              <a:defRPr i="1" sz="7000">
                <a:solidFill>
                  <a:srgbClr val="747676"/>
                </a:solidFill>
              </a:defRPr>
            </a:lvl3pPr>
            <a:lvl4pPr marL="0" indent="0" algn="r">
              <a:lnSpc>
                <a:spcPct val="70000"/>
              </a:lnSpc>
              <a:spcBef>
                <a:spcPts val="800"/>
              </a:spcBef>
              <a:buSzTx/>
              <a:buFontTx/>
              <a:buNone/>
              <a:defRPr i="1" sz="7000">
                <a:solidFill>
                  <a:srgbClr val="747676"/>
                </a:solidFill>
              </a:defRPr>
            </a:lvl4pPr>
            <a:lvl5pPr marL="0" indent="0" algn="r">
              <a:lnSpc>
                <a:spcPct val="70000"/>
              </a:lnSpc>
              <a:spcBef>
                <a:spcPts val="800"/>
              </a:spcBef>
              <a:buSzTx/>
              <a:buFontTx/>
              <a:buNone/>
              <a:defRPr i="1" sz="7000">
                <a:solidFill>
                  <a:srgbClr val="747676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BCBCB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Line"/>
          <p:cNvSpPr/>
          <p:nvPr/>
        </p:nvSpPr>
        <p:spPr>
          <a:xfrm>
            <a:off x="1016000" y="2222500"/>
            <a:ext cx="22352000" cy="5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53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Line"/>
          <p:cNvSpPr/>
          <p:nvPr/>
        </p:nvSpPr>
        <p:spPr>
          <a:xfrm>
            <a:off x="1016000" y="2222500"/>
            <a:ext cx="22352000" cy="5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62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3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Line"/>
          <p:cNvSpPr/>
          <p:nvPr/>
        </p:nvSpPr>
        <p:spPr>
          <a:xfrm>
            <a:off x="13208000" y="2222500"/>
            <a:ext cx="10160000" cy="3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72" name="Abstract background with layers of red and white rectangles"/>
          <p:cNvSpPr/>
          <p:nvPr>
            <p:ph type="pic" idx="21"/>
          </p:nvPr>
        </p:nvSpPr>
        <p:spPr>
          <a:xfrm>
            <a:off x="-381000" y="-114300"/>
            <a:ext cx="13931900" cy="1513643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73" name="Title Text"/>
          <p:cNvSpPr txBox="1"/>
          <p:nvPr>
            <p:ph type="title"/>
          </p:nvPr>
        </p:nvSpPr>
        <p:spPr>
          <a:xfrm>
            <a:off x="13208000" y="1016000"/>
            <a:ext cx="10160000" cy="10160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74" name="Body Level One…"/>
          <p:cNvSpPr txBox="1"/>
          <p:nvPr>
            <p:ph type="body" sz="half" idx="1"/>
          </p:nvPr>
        </p:nvSpPr>
        <p:spPr>
          <a:xfrm>
            <a:off x="13208000" y="2540000"/>
            <a:ext cx="10160000" cy="10160000"/>
          </a:xfrm>
          <a:prstGeom prst="rect">
            <a:avLst/>
          </a:prstGeom>
        </p:spPr>
        <p:txBody>
          <a:bodyPr/>
          <a:lstStyle>
            <a:lvl1pPr marL="571500" indent="-571500">
              <a:defRPr sz="4000"/>
            </a:lvl1pPr>
            <a:lvl2pPr marL="1143000" indent="-571500">
              <a:defRPr sz="4000"/>
            </a:lvl2pPr>
            <a:lvl3pPr marL="1714500" indent="-571500">
              <a:defRPr sz="4000"/>
            </a:lvl3pPr>
            <a:lvl4pPr marL="2286000" indent="-571500">
              <a:defRPr sz="4000"/>
            </a:lvl4pPr>
            <a:lvl5pPr marL="2857500" indent="-571500">
              <a:defRPr sz="40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Live Video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Line"/>
          <p:cNvSpPr/>
          <p:nvPr/>
        </p:nvSpPr>
        <p:spPr>
          <a:xfrm>
            <a:off x="13208000" y="2222500"/>
            <a:ext cx="10160000" cy="3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83" name="Title Text"/>
          <p:cNvSpPr txBox="1"/>
          <p:nvPr>
            <p:ph type="title"/>
          </p:nvPr>
        </p:nvSpPr>
        <p:spPr>
          <a:xfrm>
            <a:off x="13208000" y="1016000"/>
            <a:ext cx="10160000" cy="10160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84" name="Body Level One…"/>
          <p:cNvSpPr txBox="1"/>
          <p:nvPr>
            <p:ph type="body" sz="half" idx="1"/>
          </p:nvPr>
        </p:nvSpPr>
        <p:spPr>
          <a:xfrm>
            <a:off x="13208000" y="2540000"/>
            <a:ext cx="10160000" cy="10160000"/>
          </a:xfrm>
          <a:prstGeom prst="rect">
            <a:avLst/>
          </a:prstGeom>
        </p:spPr>
        <p:txBody>
          <a:bodyPr/>
          <a:lstStyle>
            <a:lvl1pPr marL="571500" indent="-571500">
              <a:defRPr sz="4000"/>
            </a:lvl1pPr>
            <a:lvl2pPr marL="1143000" indent="-571500">
              <a:defRPr sz="4000"/>
            </a:lvl2pPr>
            <a:lvl3pPr marL="1714500" indent="-571500">
              <a:defRPr sz="4000"/>
            </a:lvl3pPr>
            <a:lvl4pPr marL="2286000" indent="-571500">
              <a:defRPr sz="4000"/>
            </a:lvl4pPr>
            <a:lvl5pPr marL="2857500" indent="-571500">
              <a:defRPr sz="40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Live Video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Line"/>
          <p:cNvSpPr/>
          <p:nvPr/>
        </p:nvSpPr>
        <p:spPr>
          <a:xfrm>
            <a:off x="13208000" y="2222500"/>
            <a:ext cx="10160000" cy="3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93" name="Title Text"/>
          <p:cNvSpPr txBox="1"/>
          <p:nvPr>
            <p:ph type="title"/>
          </p:nvPr>
        </p:nvSpPr>
        <p:spPr>
          <a:xfrm>
            <a:off x="13208000" y="1016000"/>
            <a:ext cx="10160000" cy="10160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94" name="Body Level One…"/>
          <p:cNvSpPr txBox="1"/>
          <p:nvPr>
            <p:ph type="body" sz="half" idx="1"/>
          </p:nvPr>
        </p:nvSpPr>
        <p:spPr>
          <a:xfrm>
            <a:off x="13208000" y="2540000"/>
            <a:ext cx="10160000" cy="10160000"/>
          </a:xfrm>
          <a:prstGeom prst="rect">
            <a:avLst/>
          </a:prstGeom>
        </p:spPr>
        <p:txBody>
          <a:bodyPr/>
          <a:lstStyle>
            <a:lvl1pPr marL="571500" indent="-571500">
              <a:defRPr sz="4000"/>
            </a:lvl1pPr>
            <a:lvl2pPr marL="1143000" indent="-571500">
              <a:defRPr sz="4000"/>
            </a:lvl2pPr>
            <a:lvl3pPr marL="1714500" indent="-571500">
              <a:defRPr sz="4000"/>
            </a:lvl3pPr>
            <a:lvl4pPr marL="2286000" indent="-571500">
              <a:defRPr sz="4000"/>
            </a:lvl4pPr>
            <a:lvl5pPr marL="2857500" indent="-571500">
              <a:defRPr sz="40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1016000" y="1016000"/>
            <a:ext cx="22352000" cy="101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1016000" y="2540000"/>
            <a:ext cx="22352000" cy="10160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22948900" y="12928600"/>
            <a:ext cx="419088" cy="4699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r">
              <a:spcBef>
                <a:spcPts val="0"/>
              </a:spcBef>
              <a:defRPr sz="2500">
                <a:solidFill>
                  <a:srgbClr val="747676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transition xmlns:p14="http://schemas.microsoft.com/office/powerpoint/2010/main" spd="med" advClick="1"/>
  <p:txStyles>
    <p:titleStyle>
      <a:lvl1pPr marL="0" marR="0" indent="0" algn="l" defTabSz="825500" rtl="0" latinLnBrk="0">
        <a:lnSpc>
          <a:spcPct val="100000"/>
        </a:lnSpc>
        <a:spcBef>
          <a:spcPts val="33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7500" u="none">
          <a:solidFill>
            <a:srgbClr val="747676"/>
          </a:solidFill>
          <a:uFillTx/>
          <a:latin typeface="+mn-lt"/>
          <a:ea typeface="+mn-ea"/>
          <a:cs typeface="+mn-cs"/>
          <a:sym typeface="DIN Condensed Bold"/>
        </a:defRPr>
      </a:lvl1pPr>
      <a:lvl2pPr marL="0" marR="0" indent="342900" algn="l" defTabSz="825500" rtl="0" latinLnBrk="0">
        <a:lnSpc>
          <a:spcPct val="100000"/>
        </a:lnSpc>
        <a:spcBef>
          <a:spcPts val="33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7500" u="none">
          <a:solidFill>
            <a:srgbClr val="747676"/>
          </a:solidFill>
          <a:uFillTx/>
          <a:latin typeface="+mn-lt"/>
          <a:ea typeface="+mn-ea"/>
          <a:cs typeface="+mn-cs"/>
          <a:sym typeface="DIN Condensed Bold"/>
        </a:defRPr>
      </a:lvl2pPr>
      <a:lvl3pPr marL="0" marR="0" indent="685800" algn="l" defTabSz="825500" rtl="0" latinLnBrk="0">
        <a:lnSpc>
          <a:spcPct val="100000"/>
        </a:lnSpc>
        <a:spcBef>
          <a:spcPts val="33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7500" u="none">
          <a:solidFill>
            <a:srgbClr val="747676"/>
          </a:solidFill>
          <a:uFillTx/>
          <a:latin typeface="+mn-lt"/>
          <a:ea typeface="+mn-ea"/>
          <a:cs typeface="+mn-cs"/>
          <a:sym typeface="DIN Condensed Bold"/>
        </a:defRPr>
      </a:lvl3pPr>
      <a:lvl4pPr marL="0" marR="0" indent="1028700" algn="l" defTabSz="825500" rtl="0" latinLnBrk="0">
        <a:lnSpc>
          <a:spcPct val="100000"/>
        </a:lnSpc>
        <a:spcBef>
          <a:spcPts val="33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7500" u="none">
          <a:solidFill>
            <a:srgbClr val="747676"/>
          </a:solidFill>
          <a:uFillTx/>
          <a:latin typeface="+mn-lt"/>
          <a:ea typeface="+mn-ea"/>
          <a:cs typeface="+mn-cs"/>
          <a:sym typeface="DIN Condensed Bold"/>
        </a:defRPr>
      </a:lvl4pPr>
      <a:lvl5pPr marL="0" marR="0" indent="1371600" algn="l" defTabSz="825500" rtl="0" latinLnBrk="0">
        <a:lnSpc>
          <a:spcPct val="100000"/>
        </a:lnSpc>
        <a:spcBef>
          <a:spcPts val="33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7500" u="none">
          <a:solidFill>
            <a:srgbClr val="747676"/>
          </a:solidFill>
          <a:uFillTx/>
          <a:latin typeface="+mn-lt"/>
          <a:ea typeface="+mn-ea"/>
          <a:cs typeface="+mn-cs"/>
          <a:sym typeface="DIN Condensed Bold"/>
        </a:defRPr>
      </a:lvl5pPr>
      <a:lvl6pPr marL="0" marR="0" indent="1714500" algn="l" defTabSz="825500" rtl="0" latinLnBrk="0">
        <a:lnSpc>
          <a:spcPct val="100000"/>
        </a:lnSpc>
        <a:spcBef>
          <a:spcPts val="33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7500" u="none">
          <a:solidFill>
            <a:srgbClr val="747676"/>
          </a:solidFill>
          <a:uFillTx/>
          <a:latin typeface="+mn-lt"/>
          <a:ea typeface="+mn-ea"/>
          <a:cs typeface="+mn-cs"/>
          <a:sym typeface="DIN Condensed Bold"/>
        </a:defRPr>
      </a:lvl6pPr>
      <a:lvl7pPr marL="0" marR="0" indent="2057400" algn="l" defTabSz="825500" rtl="0" latinLnBrk="0">
        <a:lnSpc>
          <a:spcPct val="100000"/>
        </a:lnSpc>
        <a:spcBef>
          <a:spcPts val="33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7500" u="none">
          <a:solidFill>
            <a:srgbClr val="747676"/>
          </a:solidFill>
          <a:uFillTx/>
          <a:latin typeface="+mn-lt"/>
          <a:ea typeface="+mn-ea"/>
          <a:cs typeface="+mn-cs"/>
          <a:sym typeface="DIN Condensed Bold"/>
        </a:defRPr>
      </a:lvl7pPr>
      <a:lvl8pPr marL="0" marR="0" indent="2400300" algn="l" defTabSz="825500" rtl="0" latinLnBrk="0">
        <a:lnSpc>
          <a:spcPct val="100000"/>
        </a:lnSpc>
        <a:spcBef>
          <a:spcPts val="33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7500" u="none">
          <a:solidFill>
            <a:srgbClr val="747676"/>
          </a:solidFill>
          <a:uFillTx/>
          <a:latin typeface="+mn-lt"/>
          <a:ea typeface="+mn-ea"/>
          <a:cs typeface="+mn-cs"/>
          <a:sym typeface="DIN Condensed Bold"/>
        </a:defRPr>
      </a:lvl8pPr>
      <a:lvl9pPr marL="0" marR="0" indent="2743200" algn="l" defTabSz="825500" rtl="0" latinLnBrk="0">
        <a:lnSpc>
          <a:spcPct val="100000"/>
        </a:lnSpc>
        <a:spcBef>
          <a:spcPts val="33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7500" u="none">
          <a:solidFill>
            <a:srgbClr val="747676"/>
          </a:solidFill>
          <a:uFillTx/>
          <a:latin typeface="+mn-lt"/>
          <a:ea typeface="+mn-ea"/>
          <a:cs typeface="+mn-cs"/>
          <a:sym typeface="DIN Condensed Bold"/>
        </a:defRPr>
      </a:lvl9pPr>
    </p:titleStyle>
    <p:bodyStyle>
      <a:lvl1pPr marL="635000" marR="0" indent="-635000" algn="l" defTabSz="825500" rtl="0" latinLnBrk="0">
        <a:lnSpc>
          <a:spcPct val="100000"/>
        </a:lnSpc>
        <a:spcBef>
          <a:spcPts val="2500"/>
        </a:spcBef>
        <a:spcAft>
          <a:spcPts val="0"/>
        </a:spcAft>
        <a:buClrTx/>
        <a:buSzPct val="75000"/>
        <a:buFont typeface="Zapf Dingbats"/>
        <a:buChar char="➤"/>
        <a:tabLst/>
        <a:defRPr b="0" baseline="0" cap="none" i="0" spc="0" strike="noStrike" sz="4500" u="none">
          <a:solidFill>
            <a:srgbClr val="5C5C5C"/>
          </a:solidFill>
          <a:uFillTx/>
          <a:latin typeface="Iowan Old Style Roman"/>
          <a:ea typeface="Iowan Old Style Roman"/>
          <a:cs typeface="Iowan Old Style Roman"/>
          <a:sym typeface="Iowan Old Style Roman"/>
        </a:defRPr>
      </a:lvl1pPr>
      <a:lvl2pPr marL="1270000" marR="0" indent="-635000" algn="l" defTabSz="825500" rtl="0" latinLnBrk="0">
        <a:lnSpc>
          <a:spcPct val="100000"/>
        </a:lnSpc>
        <a:spcBef>
          <a:spcPts val="2500"/>
        </a:spcBef>
        <a:spcAft>
          <a:spcPts val="0"/>
        </a:spcAft>
        <a:buClrTx/>
        <a:buSzPct val="75000"/>
        <a:buFont typeface="Zapf Dingbats"/>
        <a:buChar char="➤"/>
        <a:tabLst/>
        <a:defRPr b="0" baseline="0" cap="none" i="0" spc="0" strike="noStrike" sz="4500" u="none">
          <a:solidFill>
            <a:srgbClr val="5C5C5C"/>
          </a:solidFill>
          <a:uFillTx/>
          <a:latin typeface="Iowan Old Style Roman"/>
          <a:ea typeface="Iowan Old Style Roman"/>
          <a:cs typeface="Iowan Old Style Roman"/>
          <a:sym typeface="Iowan Old Style Roman"/>
        </a:defRPr>
      </a:lvl2pPr>
      <a:lvl3pPr marL="1905000" marR="0" indent="-635000" algn="l" defTabSz="825500" rtl="0" latinLnBrk="0">
        <a:lnSpc>
          <a:spcPct val="100000"/>
        </a:lnSpc>
        <a:spcBef>
          <a:spcPts val="2500"/>
        </a:spcBef>
        <a:spcAft>
          <a:spcPts val="0"/>
        </a:spcAft>
        <a:buClrTx/>
        <a:buSzPct val="75000"/>
        <a:buFont typeface="Zapf Dingbats"/>
        <a:buChar char="➤"/>
        <a:tabLst/>
        <a:defRPr b="0" baseline="0" cap="none" i="0" spc="0" strike="noStrike" sz="4500" u="none">
          <a:solidFill>
            <a:srgbClr val="5C5C5C"/>
          </a:solidFill>
          <a:uFillTx/>
          <a:latin typeface="Iowan Old Style Roman"/>
          <a:ea typeface="Iowan Old Style Roman"/>
          <a:cs typeface="Iowan Old Style Roman"/>
          <a:sym typeface="Iowan Old Style Roman"/>
        </a:defRPr>
      </a:lvl3pPr>
      <a:lvl4pPr marL="2540000" marR="0" indent="-635000" algn="l" defTabSz="825500" rtl="0" latinLnBrk="0">
        <a:lnSpc>
          <a:spcPct val="100000"/>
        </a:lnSpc>
        <a:spcBef>
          <a:spcPts val="2500"/>
        </a:spcBef>
        <a:spcAft>
          <a:spcPts val="0"/>
        </a:spcAft>
        <a:buClrTx/>
        <a:buSzPct val="75000"/>
        <a:buFont typeface="Zapf Dingbats"/>
        <a:buChar char="➤"/>
        <a:tabLst/>
        <a:defRPr b="0" baseline="0" cap="none" i="0" spc="0" strike="noStrike" sz="4500" u="none">
          <a:solidFill>
            <a:srgbClr val="5C5C5C"/>
          </a:solidFill>
          <a:uFillTx/>
          <a:latin typeface="Iowan Old Style Roman"/>
          <a:ea typeface="Iowan Old Style Roman"/>
          <a:cs typeface="Iowan Old Style Roman"/>
          <a:sym typeface="Iowan Old Style Roman"/>
        </a:defRPr>
      </a:lvl4pPr>
      <a:lvl5pPr marL="3175000" marR="0" indent="-635000" algn="l" defTabSz="825500" rtl="0" latinLnBrk="0">
        <a:lnSpc>
          <a:spcPct val="100000"/>
        </a:lnSpc>
        <a:spcBef>
          <a:spcPts val="2500"/>
        </a:spcBef>
        <a:spcAft>
          <a:spcPts val="0"/>
        </a:spcAft>
        <a:buClrTx/>
        <a:buSzPct val="75000"/>
        <a:buFont typeface="Zapf Dingbats"/>
        <a:buChar char="➤"/>
        <a:tabLst/>
        <a:defRPr b="0" baseline="0" cap="none" i="0" spc="0" strike="noStrike" sz="4500" u="none">
          <a:solidFill>
            <a:srgbClr val="5C5C5C"/>
          </a:solidFill>
          <a:uFillTx/>
          <a:latin typeface="Iowan Old Style Roman"/>
          <a:ea typeface="Iowan Old Style Roman"/>
          <a:cs typeface="Iowan Old Style Roman"/>
          <a:sym typeface="Iowan Old Style Roman"/>
        </a:defRPr>
      </a:lvl5pPr>
      <a:lvl6pPr marL="3810000" marR="0" indent="-635000" algn="l" defTabSz="825500" rtl="0" latinLnBrk="0">
        <a:lnSpc>
          <a:spcPct val="100000"/>
        </a:lnSpc>
        <a:spcBef>
          <a:spcPts val="2500"/>
        </a:spcBef>
        <a:spcAft>
          <a:spcPts val="0"/>
        </a:spcAft>
        <a:buClrTx/>
        <a:buSzPct val="75000"/>
        <a:buFont typeface="Zapf Dingbats"/>
        <a:buChar char="➤"/>
        <a:tabLst/>
        <a:defRPr b="0" baseline="0" cap="none" i="0" spc="0" strike="noStrike" sz="4500" u="none">
          <a:solidFill>
            <a:srgbClr val="5C5C5C"/>
          </a:solidFill>
          <a:uFillTx/>
          <a:latin typeface="Iowan Old Style Roman"/>
          <a:ea typeface="Iowan Old Style Roman"/>
          <a:cs typeface="Iowan Old Style Roman"/>
          <a:sym typeface="Iowan Old Style Roman"/>
        </a:defRPr>
      </a:lvl6pPr>
      <a:lvl7pPr marL="4445000" marR="0" indent="-635000" algn="l" defTabSz="825500" rtl="0" latinLnBrk="0">
        <a:lnSpc>
          <a:spcPct val="100000"/>
        </a:lnSpc>
        <a:spcBef>
          <a:spcPts val="2500"/>
        </a:spcBef>
        <a:spcAft>
          <a:spcPts val="0"/>
        </a:spcAft>
        <a:buClrTx/>
        <a:buSzPct val="75000"/>
        <a:buFont typeface="Zapf Dingbats"/>
        <a:buChar char="➤"/>
        <a:tabLst/>
        <a:defRPr b="0" baseline="0" cap="none" i="0" spc="0" strike="noStrike" sz="4500" u="none">
          <a:solidFill>
            <a:srgbClr val="5C5C5C"/>
          </a:solidFill>
          <a:uFillTx/>
          <a:latin typeface="Iowan Old Style Roman"/>
          <a:ea typeface="Iowan Old Style Roman"/>
          <a:cs typeface="Iowan Old Style Roman"/>
          <a:sym typeface="Iowan Old Style Roman"/>
        </a:defRPr>
      </a:lvl7pPr>
      <a:lvl8pPr marL="5080000" marR="0" indent="-635000" algn="l" defTabSz="825500" rtl="0" latinLnBrk="0">
        <a:lnSpc>
          <a:spcPct val="100000"/>
        </a:lnSpc>
        <a:spcBef>
          <a:spcPts val="2500"/>
        </a:spcBef>
        <a:spcAft>
          <a:spcPts val="0"/>
        </a:spcAft>
        <a:buClrTx/>
        <a:buSzPct val="75000"/>
        <a:buFont typeface="Zapf Dingbats"/>
        <a:buChar char="➤"/>
        <a:tabLst/>
        <a:defRPr b="0" baseline="0" cap="none" i="0" spc="0" strike="noStrike" sz="4500" u="none">
          <a:solidFill>
            <a:srgbClr val="5C5C5C"/>
          </a:solidFill>
          <a:uFillTx/>
          <a:latin typeface="Iowan Old Style Roman"/>
          <a:ea typeface="Iowan Old Style Roman"/>
          <a:cs typeface="Iowan Old Style Roman"/>
          <a:sym typeface="Iowan Old Style Roman"/>
        </a:defRPr>
      </a:lvl8pPr>
      <a:lvl9pPr marL="5715000" marR="0" indent="-635000" algn="l" defTabSz="825500" rtl="0" latinLnBrk="0">
        <a:lnSpc>
          <a:spcPct val="100000"/>
        </a:lnSpc>
        <a:spcBef>
          <a:spcPts val="2500"/>
        </a:spcBef>
        <a:spcAft>
          <a:spcPts val="0"/>
        </a:spcAft>
        <a:buClrTx/>
        <a:buSzPct val="75000"/>
        <a:buFont typeface="Zapf Dingbats"/>
        <a:buChar char="➤"/>
        <a:tabLst/>
        <a:defRPr b="0" baseline="0" cap="none" i="0" spc="0" strike="noStrike" sz="4500" u="none">
          <a:solidFill>
            <a:srgbClr val="5C5C5C"/>
          </a:solidFill>
          <a:uFillTx/>
          <a:latin typeface="Iowan Old Style Roman"/>
          <a:ea typeface="Iowan Old Style Roman"/>
          <a:cs typeface="Iowan Old Style Roman"/>
          <a:sym typeface="Iowan Old Style Roman"/>
        </a:defRPr>
      </a:lvl9pPr>
    </p:bodyStyle>
    <p:otherStyle>
      <a:lvl1pPr marL="0" marR="0" indent="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500" u="none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1pPr>
      <a:lvl2pPr marL="0" marR="0" indent="2286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500" u="none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2pPr>
      <a:lvl3pPr marL="0" marR="0" indent="4572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500" u="none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3pPr>
      <a:lvl4pPr marL="0" marR="0" indent="6858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500" u="none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4pPr>
      <a:lvl5pPr marL="0" marR="0" indent="9144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500" u="none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5pPr>
      <a:lvl6pPr marL="0" marR="0" indent="11430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500" u="none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6pPr>
      <a:lvl7pPr marL="0" marR="0" indent="13716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500" u="none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7pPr>
      <a:lvl8pPr marL="0" marR="0" indent="16002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500" u="none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8pPr>
      <a:lvl9pPr marL="0" marR="0" indent="18288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500" u="none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2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3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4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e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3.jpeg"/><Relationship Id="rId3" Type="http://schemas.openxmlformats.org/officeDocument/2006/relationships/image" Target="../media/image4.jpe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.png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jpe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Abstract background with layers of red and white rectangles" descr="Abstract background with layers of red and white rectangles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155" t="16535" r="155" b="3185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149" name="Rectangle"/>
          <p:cNvSpPr/>
          <p:nvPr>
            <p:ph type="body" idx="22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FontTx/>
              <a:buNone/>
              <a:defRPr sz="350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</a:p>
        </p:txBody>
      </p:sp>
      <p:sp>
        <p:nvSpPr>
          <p:cNvPr id="150" name="Line"/>
          <p:cNvSpPr/>
          <p:nvPr/>
        </p:nvSpPr>
        <p:spPr>
          <a:xfrm>
            <a:off x="1016000" y="10718800"/>
            <a:ext cx="22351997" cy="6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51" name="Explicit Tradeoffs between Adversarial and Natural Distributional Robustnes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4830">
              <a:defRPr sz="11286"/>
            </a:lvl1pPr>
          </a:lstStyle>
          <a:p>
            <a:pPr/>
            <a:r>
              <a:t>Explicit Tradeoffs between Adversarial and Natural Distributional Robustness</a:t>
            </a:r>
            <a:endParaRPr sz="792"/>
          </a:p>
        </p:txBody>
      </p:sp>
      <p:sp>
        <p:nvSpPr>
          <p:cNvPr id="152" name="Nahal Mirzaie, Amir Ezzati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6" marL="0" indent="711200" algn="r">
              <a:lnSpc>
                <a:spcPct val="70000"/>
              </a:lnSpc>
              <a:spcBef>
                <a:spcPts val="800"/>
              </a:spcBef>
              <a:buSzTx/>
              <a:buFontTx/>
              <a:buNone/>
              <a:defRPr i="1" sz="7000">
                <a:solidFill>
                  <a:srgbClr val="747676"/>
                </a:solidFill>
              </a:defRPr>
            </a:pPr>
            <a:r>
              <a:t>Nahal Mirzaie, Amir Ezzati</a:t>
            </a:r>
          </a:p>
        </p:txBody>
      </p:sp>
      <p:sp>
        <p:nvSpPr>
          <p:cNvPr id="153" name="Slide Number"/>
          <p:cNvSpPr txBox="1"/>
          <p:nvPr>
            <p:ph type="sldNum" sz="quarter" idx="4294967295"/>
          </p:nvPr>
        </p:nvSpPr>
        <p:spPr>
          <a:xfrm>
            <a:off x="23101293" y="12928600"/>
            <a:ext cx="266695" cy="4699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rgbClr val="CBCBCB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Line"/>
          <p:cNvSpPr/>
          <p:nvPr/>
        </p:nvSpPr>
        <p:spPr>
          <a:xfrm>
            <a:off x="1016000" y="2222500"/>
            <a:ext cx="22352000" cy="5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07" name="Theoretical Evidenc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92479">
              <a:spcBef>
                <a:spcPts val="3100"/>
              </a:spcBef>
              <a:defRPr sz="7200"/>
            </a:lvl1pPr>
          </a:lstStyle>
          <a:p>
            <a:pPr/>
            <a:r>
              <a:t>Theoretical Evidence </a:t>
            </a:r>
          </a:p>
        </p:txBody>
      </p:sp>
      <p:sp>
        <p:nvSpPr>
          <p:cNvPr id="208" name="Proof: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algn="ctr">
              <a:buSzTx/>
              <a:buFontTx/>
              <a:buNone/>
            </a:pPr>
            <a14:m>
              <m:oMathPara>
                <m:oMathParaPr>
                  <m:jc m:val="center"/>
                </m:oMathParaPr>
                <m:oMath>
                  <m:r>
                    <a:rPr xmlns:a="http://schemas.openxmlformats.org/drawingml/2006/main" sz="5100" i="1">
                      <a:solidFill>
                        <a:srgbClr val="5C5C5C"/>
                      </a:solidFill>
                      <a:latin typeface="Cambria Math" panose="02040503050406030204" pitchFamily="18" charset="0"/>
                    </a:rPr>
                    <m:t>|</m:t>
                  </m:r>
                  <m:r>
                    <a:rPr xmlns:a="http://schemas.openxmlformats.org/drawingml/2006/main" sz="5100" i="1">
                      <a:solidFill>
                        <a:srgbClr val="5C5C5C"/>
                      </a:solidFill>
                      <a:latin typeface="Cambria Math" panose="02040503050406030204" pitchFamily="18" charset="0"/>
                    </a:rPr>
                    <m:t>Y</m:t>
                  </m:r>
                  <m:r>
                    <a:rPr xmlns:a="http://schemas.openxmlformats.org/drawingml/2006/main" sz="5100" i="1">
                      <a:solidFill>
                        <a:srgbClr val="5C5C5C"/>
                      </a:solidFill>
                      <a:latin typeface="Cambria Math" panose="02040503050406030204" pitchFamily="18" charset="0"/>
                    </a:rPr>
                    <m:t>-</m:t>
                  </m:r>
                  <m:r>
                    <a:rPr xmlns:a="http://schemas.openxmlformats.org/drawingml/2006/main" sz="5100" i="1">
                      <a:solidFill>
                        <a:srgbClr val="5C5C5C"/>
                      </a:solidFill>
                      <a:latin typeface="Cambria Math" panose="02040503050406030204" pitchFamily="18" charset="0"/>
                    </a:rPr>
                    <m:t>⟨</m:t>
                  </m:r>
                  <m:r>
                    <m:rPr>
                      <m:sty m:val="b"/>
                    </m:rPr>
                    <a:rPr xmlns:a="http://schemas.openxmlformats.org/drawingml/2006/main" sz="5100" i="1">
                      <a:solidFill>
                        <a:srgbClr val="5C5C5C"/>
                      </a:solidFill>
                      <a:latin typeface="Cambria Math" panose="02040503050406030204" pitchFamily="18" charset="0"/>
                    </a:rPr>
                    <m:t>X</m:t>
                  </m:r>
                  <m:r>
                    <a:rPr xmlns:a="http://schemas.openxmlformats.org/drawingml/2006/main" sz="5100" i="1">
                      <a:solidFill>
                        <a:srgbClr val="5C5C5C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m:rPr>
                      <m:sty m:val="bi"/>
                    </m:rPr>
                    <a:rPr xmlns:a="http://schemas.openxmlformats.org/drawingml/2006/main" sz="5100" i="1">
                      <a:solidFill>
                        <a:srgbClr val="5C5C5C"/>
                      </a:solidFill>
                      <a:latin typeface="Cambria Math" panose="02040503050406030204" pitchFamily="18" charset="0"/>
                    </a:rPr>
                    <m:t>δ</m:t>
                  </m:r>
                  <m:r>
                    <a:rPr xmlns:a="http://schemas.openxmlformats.org/drawingml/2006/main" sz="5100" i="1">
                      <a:solidFill>
                        <a:srgbClr val="5C5C5C"/>
                      </a:solidFill>
                      <a:latin typeface="Cambria Math" panose="02040503050406030204" pitchFamily="18" charset="0"/>
                    </a:rPr>
                    <m:t>,</m:t>
                  </m:r>
                  <m:r>
                    <m:rPr>
                      <m:sty m:val="bi"/>
                    </m:rPr>
                    <a:rPr xmlns:a="http://schemas.openxmlformats.org/drawingml/2006/main" sz="5100" i="1">
                      <a:solidFill>
                        <a:srgbClr val="5C5C5C"/>
                      </a:solidFill>
                      <a:latin typeface="Cambria Math" panose="02040503050406030204" pitchFamily="18" charset="0"/>
                    </a:rPr>
                    <m:t>θ</m:t>
                  </m:r>
                  <m:r>
                    <a:rPr xmlns:a="http://schemas.openxmlformats.org/drawingml/2006/main" sz="5100" i="1">
                      <a:solidFill>
                        <a:srgbClr val="5C5C5C"/>
                      </a:solidFill>
                      <a:latin typeface="Cambria Math" panose="02040503050406030204" pitchFamily="18" charset="0"/>
                    </a:rPr>
                    <m:t>⟩</m:t>
                  </m:r>
                  <m:r>
                    <a:rPr xmlns:a="http://schemas.openxmlformats.org/drawingml/2006/main" sz="5100" i="1">
                      <a:solidFill>
                        <a:srgbClr val="5C5C5C"/>
                      </a:solidFill>
                      <a:latin typeface="Cambria Math" panose="02040503050406030204" pitchFamily="18" charset="0"/>
                    </a:rPr>
                    <m:t>|</m:t>
                  </m:r>
                  <m:r>
                    <a:rPr xmlns:a="http://schemas.openxmlformats.org/drawingml/2006/main" sz="5100" i="1">
                      <a:solidFill>
                        <a:srgbClr val="5C5C5C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5100" i="1">
                      <a:solidFill>
                        <a:srgbClr val="5C5C5C"/>
                      </a:solidFill>
                      <a:latin typeface="Cambria Math" panose="02040503050406030204" pitchFamily="18" charset="0"/>
                    </a:rPr>
                    <m:t>|</m:t>
                  </m:r>
                  <m:r>
                    <a:rPr xmlns:a="http://schemas.openxmlformats.org/drawingml/2006/main" sz="5100" i="1">
                      <a:solidFill>
                        <a:srgbClr val="5C5C5C"/>
                      </a:solidFill>
                      <a:latin typeface="Cambria Math" panose="02040503050406030204" pitchFamily="18" charset="0"/>
                    </a:rPr>
                    <m:t>Y</m:t>
                  </m:r>
                  <m:r>
                    <a:rPr xmlns:a="http://schemas.openxmlformats.org/drawingml/2006/main" sz="5100" i="1">
                      <a:solidFill>
                        <a:srgbClr val="5C5C5C"/>
                      </a:solidFill>
                      <a:latin typeface="Cambria Math" panose="02040503050406030204" pitchFamily="18" charset="0"/>
                    </a:rPr>
                    <m:t>-</m:t>
                  </m:r>
                  <m:r>
                    <a:rPr xmlns:a="http://schemas.openxmlformats.org/drawingml/2006/main" sz="5100" i="1">
                      <a:solidFill>
                        <a:srgbClr val="5C5C5C"/>
                      </a:solidFill>
                      <a:latin typeface="Cambria Math" panose="02040503050406030204" pitchFamily="18" charset="0"/>
                    </a:rPr>
                    <m:t>⟨</m:t>
                  </m:r>
                  <m:r>
                    <m:rPr>
                      <m:sty m:val="b"/>
                    </m:rPr>
                    <a:rPr xmlns:a="http://schemas.openxmlformats.org/drawingml/2006/main" sz="5100" i="1">
                      <a:solidFill>
                        <a:srgbClr val="5C5C5C"/>
                      </a:solidFill>
                      <a:latin typeface="Cambria Math" panose="02040503050406030204" pitchFamily="18" charset="0"/>
                    </a:rPr>
                    <m:t>X</m:t>
                  </m:r>
                  <m:r>
                    <a:rPr xmlns:a="http://schemas.openxmlformats.org/drawingml/2006/main" sz="5100" i="1">
                      <a:solidFill>
                        <a:srgbClr val="5C5C5C"/>
                      </a:solidFill>
                      <a:latin typeface="Cambria Math" panose="02040503050406030204" pitchFamily="18" charset="0"/>
                    </a:rPr>
                    <m:t>,</m:t>
                  </m:r>
                  <m:r>
                    <m:rPr>
                      <m:sty m:val="bi"/>
                    </m:rPr>
                    <a:rPr xmlns:a="http://schemas.openxmlformats.org/drawingml/2006/main" sz="5100" i="1">
                      <a:solidFill>
                        <a:srgbClr val="5C5C5C"/>
                      </a:solidFill>
                      <a:latin typeface="Cambria Math" panose="02040503050406030204" pitchFamily="18" charset="0"/>
                    </a:rPr>
                    <m:t>θ</m:t>
                  </m:r>
                  <m:r>
                    <a:rPr xmlns:a="http://schemas.openxmlformats.org/drawingml/2006/main" sz="5100" i="1">
                      <a:solidFill>
                        <a:srgbClr val="5C5C5C"/>
                      </a:solidFill>
                      <a:latin typeface="Cambria Math" panose="02040503050406030204" pitchFamily="18" charset="0"/>
                    </a:rPr>
                    <m:t>⟩</m:t>
                  </m:r>
                  <m:r>
                    <a:rPr xmlns:a="http://schemas.openxmlformats.org/drawingml/2006/main" sz="5100" i="1">
                      <a:solidFill>
                        <a:srgbClr val="5C5C5C"/>
                      </a:solidFill>
                      <a:latin typeface="Cambria Math" panose="02040503050406030204" pitchFamily="18" charset="0"/>
                    </a:rPr>
                    <m:t>|</m:t>
                  </m:r>
                  <m:r>
                    <a:rPr xmlns:a="http://schemas.openxmlformats.org/drawingml/2006/main" sz="5100" i="1">
                      <a:solidFill>
                        <a:srgbClr val="5C5C5C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xmlns:a="http://schemas.openxmlformats.org/drawingml/2006/main" sz="5100" i="1">
                      <a:solidFill>
                        <a:srgbClr val="5C5C5C"/>
                      </a:solidFill>
                      <a:latin typeface="Cambria Math" panose="02040503050406030204" pitchFamily="18" charset="0"/>
                    </a:rPr>
                    <m:t>ϵ</m:t>
                  </m:r>
                  <m:r>
                    <a:rPr xmlns:a="http://schemas.openxmlformats.org/drawingml/2006/main" sz="5100" i="1">
                      <a:solidFill>
                        <a:srgbClr val="5C5C5C"/>
                      </a:solidFill>
                      <a:latin typeface="Cambria Math" panose="02040503050406030204" pitchFamily="18" charset="0"/>
                    </a:rPr>
                    <m:t>⋅</m:t>
                  </m:r>
                  <m:r>
                    <a:rPr xmlns:a="http://schemas.openxmlformats.org/drawingml/2006/main" sz="5100" i="1">
                      <a:solidFill>
                        <a:srgbClr val="5C5C5C"/>
                      </a:solidFill>
                      <a:latin typeface="Cambria Math" panose="02040503050406030204" pitchFamily="18" charset="0"/>
                    </a:rPr>
                    <m:t>∥</m:t>
                  </m:r>
                  <m:r>
                    <m:rPr>
                      <m:sty m:val="bi"/>
                    </m:rPr>
                    <a:rPr xmlns:a="http://schemas.openxmlformats.org/drawingml/2006/main" sz="5100" i="1">
                      <a:solidFill>
                        <a:srgbClr val="5C5C5C"/>
                      </a:solidFill>
                      <a:latin typeface="Cambria Math" panose="02040503050406030204" pitchFamily="18" charset="0"/>
                    </a:rPr>
                    <m:t>θ</m:t>
                  </m:r>
                  <m:sSub>
                    <m:e>
                      <m:r>
                        <a:rPr xmlns:a="http://schemas.openxmlformats.org/drawingml/2006/main" sz="5100" i="1">
                          <a:solidFill>
                            <a:srgbClr val="5C5C5C"/>
                          </a:solidFill>
                          <a:latin typeface="Cambria Math" panose="02040503050406030204" pitchFamily="18" charset="0"/>
                        </a:rPr>
                        <m:t>∥</m:t>
                      </m:r>
                    </m:e>
                    <m:sub>
                      <m:r>
                        <a:rPr xmlns:a="http://schemas.openxmlformats.org/drawingml/2006/main" sz="5100" i="1">
                          <a:solidFill>
                            <a:srgbClr val="5C5C5C"/>
                          </a:solidFill>
                          <a:latin typeface="Cambria Math" panose="02040503050406030204" pitchFamily="18" charset="0"/>
                        </a:rPr>
                        <m:t>q</m:t>
                      </m:r>
                    </m:sub>
                  </m:sSub>
                </m:oMath>
              </m:oMathPara>
            </a14:m>
          </a:p>
          <a:p>
            <a:pPr/>
            <a:r>
              <a:t>Proof:</a:t>
            </a:r>
          </a:p>
          <a:p>
            <a:pPr lvl="2" marL="0" indent="685800">
              <a:buSzTx/>
              <a:buFontTx/>
              <a:buNone/>
            </a:pPr>
            <a14:m>
              <m:oMathPara>
                <m:oMathParaPr>
                  <m:jc m:val="left"/>
                </m:oMathParaPr>
                <m:oMath>
                  <m:d>
                    <m:dPr>
                      <m:ctrlPr>
                        <a:rPr xmlns:a="http://schemas.openxmlformats.org/drawingml/2006/main" sz="5100" i="1">
                          <a:solidFill>
                            <a:srgbClr val="5C5C5C"/>
                          </a:solidFill>
                          <a:latin typeface="Cambria Math" panose="02040503050406030204" pitchFamily="18" charset="0"/>
                        </a:rPr>
                      </m:ctrlPr>
                      <m:begChr m:val="|"/>
                      <m:endChr m:val="|"/>
                    </m:dPr>
                    <m:e>
                      <m:r>
                        <a:rPr xmlns:a="http://schemas.openxmlformats.org/drawingml/2006/main" sz="5100" i="1">
                          <a:solidFill>
                            <a:srgbClr val="5C5C5C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xmlns:a="http://schemas.openxmlformats.org/drawingml/2006/main" sz="5100" i="1">
                          <a:solidFill>
                            <a:srgbClr val="5C5C5C"/>
                          </a:solidFill>
                          <a:latin typeface="Cambria Math" panose="02040503050406030204" pitchFamily="18" charset="0"/>
                        </a:rPr>
                        <m:t>-</m:t>
                      </m:r>
                      <m:r>
                        <a:rPr xmlns:a="http://schemas.openxmlformats.org/drawingml/2006/main" sz="5100" i="1">
                          <a:solidFill>
                            <a:srgbClr val="5C5C5C"/>
                          </a:solidFill>
                          <a:latin typeface="Cambria Math" panose="02040503050406030204" pitchFamily="18" charset="0"/>
                        </a:rPr>
                        <m:t>⟨</m:t>
                      </m:r>
                      <m:r>
                        <m:rPr>
                          <m:sty m:val="b"/>
                        </m:rPr>
                        <a:rPr xmlns:a="http://schemas.openxmlformats.org/drawingml/2006/main" sz="5100" i="1">
                          <a:solidFill>
                            <a:srgbClr val="5C5C5C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xmlns:a="http://schemas.openxmlformats.org/drawingml/2006/main" sz="5100" i="1">
                          <a:solidFill>
                            <a:srgbClr val="5C5C5C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bi"/>
                        </m:rPr>
                        <a:rPr xmlns:a="http://schemas.openxmlformats.org/drawingml/2006/main" sz="5100" i="1">
                          <a:solidFill>
                            <a:srgbClr val="5C5C5C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xmlns:a="http://schemas.openxmlformats.org/drawingml/2006/main" sz="5100" i="1">
                          <a:solidFill>
                            <a:srgbClr val="5C5C5C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bi"/>
                        </m:rPr>
                        <a:rPr xmlns:a="http://schemas.openxmlformats.org/drawingml/2006/main" sz="5100" i="1">
                          <a:solidFill>
                            <a:srgbClr val="5C5C5C"/>
                          </a:solidFill>
                          <a:latin typeface="Cambria Math" panose="02040503050406030204" pitchFamily="18" charset="0"/>
                        </a:rPr>
                        <m:t>θ</m:t>
                      </m:r>
                      <m:r>
                        <a:rPr xmlns:a="http://schemas.openxmlformats.org/drawingml/2006/main" sz="5100" i="1">
                          <a:solidFill>
                            <a:srgbClr val="5C5C5C"/>
                          </a:solidFill>
                          <a:latin typeface="Cambria Math" panose="02040503050406030204" pitchFamily="18" charset="0"/>
                        </a:rPr>
                        <m:t>⟩</m:t>
                      </m:r>
                    </m:e>
                  </m:d>
                  <m:r>
                    <a:rPr xmlns:a="http://schemas.openxmlformats.org/drawingml/2006/main" sz="5100" i="1">
                      <a:solidFill>
                        <a:srgbClr val="5C5C5C"/>
                      </a:solidFill>
                      <a:latin typeface="Cambria Math" panose="02040503050406030204" pitchFamily="18" charset="0"/>
                    </a:rPr>
                    <m:t>≤</m:t>
                  </m:r>
                  <m:d>
                    <m:dPr>
                      <m:ctrlPr>
                        <a:rPr xmlns:a="http://schemas.openxmlformats.org/drawingml/2006/main" sz="5100" i="1">
                          <a:solidFill>
                            <a:srgbClr val="5C5C5C"/>
                          </a:solidFill>
                          <a:latin typeface="Cambria Math" panose="02040503050406030204" pitchFamily="18" charset="0"/>
                        </a:rPr>
                      </m:ctrlPr>
                      <m:begChr m:val="|"/>
                      <m:endChr m:val="|"/>
                    </m:dPr>
                    <m:e>
                      <m:r>
                        <a:rPr xmlns:a="http://schemas.openxmlformats.org/drawingml/2006/main" sz="5100" i="1">
                          <a:solidFill>
                            <a:srgbClr val="5C5C5C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xmlns:a="http://schemas.openxmlformats.org/drawingml/2006/main" sz="5100" i="1">
                          <a:solidFill>
                            <a:srgbClr val="5C5C5C"/>
                          </a:solidFill>
                          <a:latin typeface="Cambria Math" panose="02040503050406030204" pitchFamily="18" charset="0"/>
                        </a:rPr>
                        <m:t>-</m:t>
                      </m:r>
                      <m:r>
                        <a:rPr xmlns:a="http://schemas.openxmlformats.org/drawingml/2006/main" sz="5100" i="1">
                          <a:solidFill>
                            <a:srgbClr val="5C5C5C"/>
                          </a:solidFill>
                          <a:latin typeface="Cambria Math" panose="02040503050406030204" pitchFamily="18" charset="0"/>
                        </a:rPr>
                        <m:t>⟨</m:t>
                      </m:r>
                      <m:r>
                        <m:rPr>
                          <m:sty m:val="b"/>
                        </m:rPr>
                        <a:rPr xmlns:a="http://schemas.openxmlformats.org/drawingml/2006/main" sz="5100" i="1">
                          <a:solidFill>
                            <a:srgbClr val="5C5C5C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xmlns:a="http://schemas.openxmlformats.org/drawingml/2006/main" sz="5100" i="1">
                          <a:solidFill>
                            <a:srgbClr val="5C5C5C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bi"/>
                        </m:rPr>
                        <a:rPr xmlns:a="http://schemas.openxmlformats.org/drawingml/2006/main" sz="5100" i="1">
                          <a:solidFill>
                            <a:srgbClr val="5C5C5C"/>
                          </a:solidFill>
                          <a:latin typeface="Cambria Math" panose="02040503050406030204" pitchFamily="18" charset="0"/>
                        </a:rPr>
                        <m:t>θ</m:t>
                      </m:r>
                      <m:r>
                        <a:rPr xmlns:a="http://schemas.openxmlformats.org/drawingml/2006/main" sz="5100" i="1">
                          <a:solidFill>
                            <a:srgbClr val="5C5C5C"/>
                          </a:solidFill>
                          <a:latin typeface="Cambria Math" panose="02040503050406030204" pitchFamily="18" charset="0"/>
                        </a:rPr>
                        <m:t>⟩</m:t>
                      </m:r>
                    </m:e>
                  </m:d>
                  <m:r>
                    <a:rPr xmlns:a="http://schemas.openxmlformats.org/drawingml/2006/main" sz="5100" i="1">
                      <a:solidFill>
                        <a:srgbClr val="5C5C5C"/>
                      </a:solidFill>
                      <a:latin typeface="Cambria Math" panose="02040503050406030204" pitchFamily="18" charset="0"/>
                    </a:rPr>
                    <m:t>+</m:t>
                  </m:r>
                  <m:d>
                    <m:dPr>
                      <m:ctrlPr>
                        <a:rPr xmlns:a="http://schemas.openxmlformats.org/drawingml/2006/main" sz="5100" i="1">
                          <a:solidFill>
                            <a:srgbClr val="5C5C5C"/>
                          </a:solidFill>
                          <a:latin typeface="Cambria Math" panose="02040503050406030204" pitchFamily="18" charset="0"/>
                        </a:rPr>
                      </m:ctrlPr>
                      <m:begChr m:val="|"/>
                      <m:endChr m:val="|"/>
                    </m:dPr>
                    <m:e>
                      <m:r>
                        <a:rPr xmlns:a="http://schemas.openxmlformats.org/drawingml/2006/main" sz="5100" i="1">
                          <a:solidFill>
                            <a:srgbClr val="5C5C5C"/>
                          </a:solidFill>
                          <a:latin typeface="Cambria Math" panose="02040503050406030204" pitchFamily="18" charset="0"/>
                        </a:rPr>
                        <m:t>⟨</m:t>
                      </m:r>
                      <m:r>
                        <m:rPr>
                          <m:sty m:val="bi"/>
                        </m:rPr>
                        <a:rPr xmlns:a="http://schemas.openxmlformats.org/drawingml/2006/main" sz="5100" i="1">
                          <a:solidFill>
                            <a:srgbClr val="5C5C5C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xmlns:a="http://schemas.openxmlformats.org/drawingml/2006/main" sz="5100" i="1">
                          <a:solidFill>
                            <a:srgbClr val="5C5C5C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bi"/>
                        </m:rPr>
                        <a:rPr xmlns:a="http://schemas.openxmlformats.org/drawingml/2006/main" sz="5100" i="1">
                          <a:solidFill>
                            <a:srgbClr val="5C5C5C"/>
                          </a:solidFill>
                          <a:latin typeface="Cambria Math" panose="02040503050406030204" pitchFamily="18" charset="0"/>
                        </a:rPr>
                        <m:t>θ</m:t>
                      </m:r>
                      <m:r>
                        <a:rPr xmlns:a="http://schemas.openxmlformats.org/drawingml/2006/main" sz="5100" i="1">
                          <a:solidFill>
                            <a:srgbClr val="5C5C5C"/>
                          </a:solidFill>
                          <a:latin typeface="Cambria Math" panose="02040503050406030204" pitchFamily="18" charset="0"/>
                        </a:rPr>
                        <m:t>⟩</m:t>
                      </m:r>
                    </m:e>
                  </m:d>
                </m:oMath>
              </m:oMathPara>
            </a14:m>
          </a:p>
          <a:p>
            <a:pPr lvl="2" marL="0" indent="685800">
              <a:buSzTx/>
              <a:buFontTx/>
              <a:buNone/>
            </a:pPr>
            <a14:m>
              <m:oMathPara>
                <m:oMathParaPr>
                  <m:jc m:val="left"/>
                </m:oMathParaPr>
                <m:oMath>
                  <m:d>
                    <m:dPr>
                      <m:ctrlPr>
                        <a:rPr xmlns:a="http://schemas.openxmlformats.org/drawingml/2006/main" sz="5100" i="1">
                          <a:solidFill>
                            <a:srgbClr val="5C5C5C"/>
                          </a:solidFill>
                          <a:latin typeface="Cambria Math" panose="02040503050406030204" pitchFamily="18" charset="0"/>
                        </a:rPr>
                      </m:ctrlPr>
                      <m:begChr m:val="|"/>
                      <m:endChr m:val="|"/>
                    </m:dPr>
                    <m:e>
                      <m:r>
                        <a:rPr xmlns:a="http://schemas.openxmlformats.org/drawingml/2006/main" sz="5100" i="1">
                          <a:solidFill>
                            <a:srgbClr val="5C5C5C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xmlns:a="http://schemas.openxmlformats.org/drawingml/2006/main" sz="5100" i="1">
                          <a:solidFill>
                            <a:srgbClr val="5C5C5C"/>
                          </a:solidFill>
                          <a:latin typeface="Cambria Math" panose="02040503050406030204" pitchFamily="18" charset="0"/>
                        </a:rPr>
                        <m:t>-</m:t>
                      </m:r>
                      <m:r>
                        <a:rPr xmlns:a="http://schemas.openxmlformats.org/drawingml/2006/main" sz="5100" i="1">
                          <a:solidFill>
                            <a:srgbClr val="5C5C5C"/>
                          </a:solidFill>
                          <a:latin typeface="Cambria Math" panose="02040503050406030204" pitchFamily="18" charset="0"/>
                        </a:rPr>
                        <m:t>⟨</m:t>
                      </m:r>
                      <m:r>
                        <m:rPr>
                          <m:sty m:val="b"/>
                        </m:rPr>
                        <a:rPr xmlns:a="http://schemas.openxmlformats.org/drawingml/2006/main" sz="5100" i="1">
                          <a:solidFill>
                            <a:srgbClr val="5C5C5C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xmlns:a="http://schemas.openxmlformats.org/drawingml/2006/main" sz="5100" i="1">
                          <a:solidFill>
                            <a:srgbClr val="5C5C5C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bi"/>
                        </m:rPr>
                        <a:rPr xmlns:a="http://schemas.openxmlformats.org/drawingml/2006/main" sz="5100" i="1">
                          <a:solidFill>
                            <a:srgbClr val="5C5C5C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xmlns:a="http://schemas.openxmlformats.org/drawingml/2006/main" sz="5100" i="1">
                          <a:solidFill>
                            <a:srgbClr val="5C5C5C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bi"/>
                        </m:rPr>
                        <a:rPr xmlns:a="http://schemas.openxmlformats.org/drawingml/2006/main" sz="5100" i="1">
                          <a:solidFill>
                            <a:srgbClr val="5C5C5C"/>
                          </a:solidFill>
                          <a:latin typeface="Cambria Math" panose="02040503050406030204" pitchFamily="18" charset="0"/>
                        </a:rPr>
                        <m:t>θ</m:t>
                      </m:r>
                      <m:r>
                        <a:rPr xmlns:a="http://schemas.openxmlformats.org/drawingml/2006/main" sz="5100" i="1">
                          <a:solidFill>
                            <a:srgbClr val="5C5C5C"/>
                          </a:solidFill>
                          <a:latin typeface="Cambria Math" panose="02040503050406030204" pitchFamily="18" charset="0"/>
                        </a:rPr>
                        <m:t>⟩</m:t>
                      </m:r>
                    </m:e>
                  </m:d>
                  <m:r>
                    <a:rPr xmlns:a="http://schemas.openxmlformats.org/drawingml/2006/main" sz="5100" i="1">
                      <a:solidFill>
                        <a:srgbClr val="5C5C5C"/>
                      </a:solidFill>
                      <a:latin typeface="Cambria Math" panose="02040503050406030204" pitchFamily="18" charset="0"/>
                    </a:rPr>
                    <m:t>≤</m:t>
                  </m:r>
                  <m:d>
                    <m:dPr>
                      <m:ctrlPr>
                        <a:rPr xmlns:a="http://schemas.openxmlformats.org/drawingml/2006/main" sz="5100" i="1">
                          <a:solidFill>
                            <a:srgbClr val="5C5C5C"/>
                          </a:solidFill>
                          <a:latin typeface="Cambria Math" panose="02040503050406030204" pitchFamily="18" charset="0"/>
                        </a:rPr>
                      </m:ctrlPr>
                      <m:begChr m:val="|"/>
                      <m:endChr m:val="|"/>
                    </m:dPr>
                    <m:e>
                      <m:r>
                        <a:rPr xmlns:a="http://schemas.openxmlformats.org/drawingml/2006/main" sz="5100" i="1">
                          <a:solidFill>
                            <a:srgbClr val="5C5C5C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xmlns:a="http://schemas.openxmlformats.org/drawingml/2006/main" sz="5100" i="1">
                          <a:solidFill>
                            <a:srgbClr val="5C5C5C"/>
                          </a:solidFill>
                          <a:latin typeface="Cambria Math" panose="02040503050406030204" pitchFamily="18" charset="0"/>
                        </a:rPr>
                        <m:t>-</m:t>
                      </m:r>
                      <m:r>
                        <a:rPr xmlns:a="http://schemas.openxmlformats.org/drawingml/2006/main" sz="5100" i="1">
                          <a:solidFill>
                            <a:srgbClr val="5C5C5C"/>
                          </a:solidFill>
                          <a:latin typeface="Cambria Math" panose="02040503050406030204" pitchFamily="18" charset="0"/>
                        </a:rPr>
                        <m:t>⟨</m:t>
                      </m:r>
                      <m:r>
                        <m:rPr>
                          <m:sty m:val="b"/>
                        </m:rPr>
                        <a:rPr xmlns:a="http://schemas.openxmlformats.org/drawingml/2006/main" sz="5100" i="1">
                          <a:solidFill>
                            <a:srgbClr val="5C5C5C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xmlns:a="http://schemas.openxmlformats.org/drawingml/2006/main" sz="5100" i="1">
                          <a:solidFill>
                            <a:srgbClr val="5C5C5C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bi"/>
                        </m:rPr>
                        <a:rPr xmlns:a="http://schemas.openxmlformats.org/drawingml/2006/main" sz="5100" i="1">
                          <a:solidFill>
                            <a:srgbClr val="5C5C5C"/>
                          </a:solidFill>
                          <a:latin typeface="Cambria Math" panose="02040503050406030204" pitchFamily="18" charset="0"/>
                        </a:rPr>
                        <m:t>θ</m:t>
                      </m:r>
                      <m:r>
                        <a:rPr xmlns:a="http://schemas.openxmlformats.org/drawingml/2006/main" sz="5100" i="1">
                          <a:solidFill>
                            <a:srgbClr val="5C5C5C"/>
                          </a:solidFill>
                          <a:latin typeface="Cambria Math" panose="02040503050406030204" pitchFamily="18" charset="0"/>
                        </a:rPr>
                        <m:t>⟩</m:t>
                      </m:r>
                    </m:e>
                  </m:d>
                  <m:r>
                    <a:rPr xmlns:a="http://schemas.openxmlformats.org/drawingml/2006/main" sz="5100" i="1">
                      <a:solidFill>
                        <a:srgbClr val="5C5C5C"/>
                      </a:solidFill>
                      <a:latin typeface="Cambria Math" panose="02040503050406030204" pitchFamily="18" charset="0"/>
                    </a:rPr>
                    <m:t>+</m:t>
                  </m:r>
                  <m:sSub>
                    <m:e>
                      <m:r>
                        <a:rPr xmlns:a="http://schemas.openxmlformats.org/drawingml/2006/main" sz="5100" i="1">
                          <a:solidFill>
                            <a:srgbClr val="5C5C5C"/>
                          </a:solidFill>
                          <a:latin typeface="Cambria Math" panose="02040503050406030204" pitchFamily="18" charset="0"/>
                        </a:rPr>
                        <m:t>∥</m:t>
                      </m:r>
                      <m:r>
                        <m:rPr>
                          <m:sty m:val="bi"/>
                        </m:rPr>
                        <a:rPr xmlns:a="http://schemas.openxmlformats.org/drawingml/2006/main" sz="5100" i="1">
                          <a:solidFill>
                            <a:srgbClr val="5C5C5C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m:rPr>
                          <m:sty m:val="bi"/>
                        </m:rPr>
                        <a:rPr xmlns:a="http://schemas.openxmlformats.org/drawingml/2006/main" sz="5100" i="1">
                          <a:solidFill>
                            <a:srgbClr val="5C5C5C"/>
                          </a:solidFill>
                          <a:latin typeface="Cambria Math" panose="02040503050406030204" pitchFamily="18" charset="0"/>
                        </a:rPr>
                        <m:t>θ</m:t>
                      </m:r>
                      <m:r>
                        <a:rPr xmlns:a="http://schemas.openxmlformats.org/drawingml/2006/main" sz="5100" i="1">
                          <a:solidFill>
                            <a:srgbClr val="5C5C5C"/>
                          </a:solidFill>
                          <a:latin typeface="Cambria Math" panose="02040503050406030204" pitchFamily="18" charset="0"/>
                        </a:rPr>
                        <m:t>∥</m:t>
                      </m:r>
                    </m:e>
                    <m:sub>
                      <m:r>
                        <a:rPr xmlns:a="http://schemas.openxmlformats.org/drawingml/2006/main" sz="5100" i="1">
                          <a:solidFill>
                            <a:srgbClr val="5C5C5C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sub>
                  </m:sSub>
                </m:oMath>
              </m:oMathPara>
            </a14:m>
          </a:p>
          <a:p>
            <a:pPr lvl="2" marL="0" indent="685800">
              <a:buSzTx/>
              <a:buFontTx/>
              <a:buNone/>
            </a:pPr>
            <a14:m>
              <m:oMathPara>
                <m:oMathParaPr>
                  <m:jc m:val="left"/>
                </m:oMathParaPr>
                <m:oMath>
                  <m:d>
                    <m:dPr>
                      <m:ctrlPr>
                        <a:rPr xmlns:a="http://schemas.openxmlformats.org/drawingml/2006/main" sz="5100" i="1">
                          <a:solidFill>
                            <a:srgbClr val="5C5C5C"/>
                          </a:solidFill>
                          <a:latin typeface="Cambria Math" panose="02040503050406030204" pitchFamily="18" charset="0"/>
                        </a:rPr>
                      </m:ctrlPr>
                      <m:begChr m:val="|"/>
                      <m:endChr m:val="|"/>
                    </m:dPr>
                    <m:e>
                      <m:r>
                        <a:rPr xmlns:a="http://schemas.openxmlformats.org/drawingml/2006/main" sz="5100" i="1">
                          <a:solidFill>
                            <a:srgbClr val="5C5C5C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xmlns:a="http://schemas.openxmlformats.org/drawingml/2006/main" sz="5100" i="1">
                          <a:solidFill>
                            <a:srgbClr val="5C5C5C"/>
                          </a:solidFill>
                          <a:latin typeface="Cambria Math" panose="02040503050406030204" pitchFamily="18" charset="0"/>
                        </a:rPr>
                        <m:t>-</m:t>
                      </m:r>
                      <m:r>
                        <a:rPr xmlns:a="http://schemas.openxmlformats.org/drawingml/2006/main" sz="5100" i="1">
                          <a:solidFill>
                            <a:srgbClr val="5C5C5C"/>
                          </a:solidFill>
                          <a:latin typeface="Cambria Math" panose="02040503050406030204" pitchFamily="18" charset="0"/>
                        </a:rPr>
                        <m:t>⟨</m:t>
                      </m:r>
                      <m:r>
                        <m:rPr>
                          <m:sty m:val="b"/>
                        </m:rPr>
                        <a:rPr xmlns:a="http://schemas.openxmlformats.org/drawingml/2006/main" sz="5100" i="1">
                          <a:solidFill>
                            <a:srgbClr val="5C5C5C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xmlns:a="http://schemas.openxmlformats.org/drawingml/2006/main" sz="5100" i="1">
                          <a:solidFill>
                            <a:srgbClr val="5C5C5C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bi"/>
                        </m:rPr>
                        <a:rPr xmlns:a="http://schemas.openxmlformats.org/drawingml/2006/main" sz="5100" i="1">
                          <a:solidFill>
                            <a:srgbClr val="5C5C5C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xmlns:a="http://schemas.openxmlformats.org/drawingml/2006/main" sz="5100" i="1">
                          <a:solidFill>
                            <a:srgbClr val="5C5C5C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bi"/>
                        </m:rPr>
                        <a:rPr xmlns:a="http://schemas.openxmlformats.org/drawingml/2006/main" sz="5100" i="1">
                          <a:solidFill>
                            <a:srgbClr val="5C5C5C"/>
                          </a:solidFill>
                          <a:latin typeface="Cambria Math" panose="02040503050406030204" pitchFamily="18" charset="0"/>
                        </a:rPr>
                        <m:t>θ</m:t>
                      </m:r>
                      <m:r>
                        <a:rPr xmlns:a="http://schemas.openxmlformats.org/drawingml/2006/main" sz="5100" i="1">
                          <a:solidFill>
                            <a:srgbClr val="5C5C5C"/>
                          </a:solidFill>
                          <a:latin typeface="Cambria Math" panose="02040503050406030204" pitchFamily="18" charset="0"/>
                        </a:rPr>
                        <m:t>⟩</m:t>
                      </m:r>
                    </m:e>
                  </m:d>
                  <m:r>
                    <a:rPr xmlns:a="http://schemas.openxmlformats.org/drawingml/2006/main" sz="5100" i="1">
                      <a:solidFill>
                        <a:srgbClr val="5C5C5C"/>
                      </a:solidFill>
                      <a:latin typeface="Cambria Math" panose="02040503050406030204" pitchFamily="18" charset="0"/>
                    </a:rPr>
                    <m:t>≤</m:t>
                  </m:r>
                  <m:d>
                    <m:dPr>
                      <m:ctrlPr>
                        <a:rPr xmlns:a="http://schemas.openxmlformats.org/drawingml/2006/main" sz="5100" i="1">
                          <a:solidFill>
                            <a:srgbClr val="5C5C5C"/>
                          </a:solidFill>
                          <a:latin typeface="Cambria Math" panose="02040503050406030204" pitchFamily="18" charset="0"/>
                        </a:rPr>
                      </m:ctrlPr>
                      <m:begChr m:val="|"/>
                      <m:endChr m:val="|"/>
                    </m:dPr>
                    <m:e>
                      <m:r>
                        <a:rPr xmlns:a="http://schemas.openxmlformats.org/drawingml/2006/main" sz="5100" i="1">
                          <a:solidFill>
                            <a:srgbClr val="5C5C5C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xmlns:a="http://schemas.openxmlformats.org/drawingml/2006/main" sz="5100" i="1">
                          <a:solidFill>
                            <a:srgbClr val="5C5C5C"/>
                          </a:solidFill>
                          <a:latin typeface="Cambria Math" panose="02040503050406030204" pitchFamily="18" charset="0"/>
                        </a:rPr>
                        <m:t>-</m:t>
                      </m:r>
                      <m:r>
                        <a:rPr xmlns:a="http://schemas.openxmlformats.org/drawingml/2006/main" sz="5100" i="1">
                          <a:solidFill>
                            <a:srgbClr val="5C5C5C"/>
                          </a:solidFill>
                          <a:latin typeface="Cambria Math" panose="02040503050406030204" pitchFamily="18" charset="0"/>
                        </a:rPr>
                        <m:t>⟨</m:t>
                      </m:r>
                      <m:r>
                        <m:rPr>
                          <m:sty m:val="b"/>
                        </m:rPr>
                        <a:rPr xmlns:a="http://schemas.openxmlformats.org/drawingml/2006/main" sz="5100" i="1">
                          <a:solidFill>
                            <a:srgbClr val="5C5C5C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xmlns:a="http://schemas.openxmlformats.org/drawingml/2006/main" sz="5100" i="1">
                          <a:solidFill>
                            <a:srgbClr val="5C5C5C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bi"/>
                        </m:rPr>
                        <a:rPr xmlns:a="http://schemas.openxmlformats.org/drawingml/2006/main" sz="5100" i="1">
                          <a:solidFill>
                            <a:srgbClr val="5C5C5C"/>
                          </a:solidFill>
                          <a:latin typeface="Cambria Math" panose="02040503050406030204" pitchFamily="18" charset="0"/>
                        </a:rPr>
                        <m:t>θ</m:t>
                      </m:r>
                      <m:r>
                        <a:rPr xmlns:a="http://schemas.openxmlformats.org/drawingml/2006/main" sz="5100" i="1">
                          <a:solidFill>
                            <a:srgbClr val="5C5C5C"/>
                          </a:solidFill>
                          <a:latin typeface="Cambria Math" panose="02040503050406030204" pitchFamily="18" charset="0"/>
                        </a:rPr>
                        <m:t>⟩</m:t>
                      </m:r>
                    </m:e>
                  </m:d>
                  <m:r>
                    <a:rPr xmlns:a="http://schemas.openxmlformats.org/drawingml/2006/main" sz="5100" i="1">
                      <a:solidFill>
                        <a:srgbClr val="5C5C5C"/>
                      </a:solidFill>
                      <a:latin typeface="Cambria Math" panose="02040503050406030204" pitchFamily="18" charset="0"/>
                    </a:rPr>
                    <m:t>+</m:t>
                  </m:r>
                  <m:sSub>
                    <m:e>
                      <m:r>
                        <a:rPr xmlns:a="http://schemas.openxmlformats.org/drawingml/2006/main" sz="5100" i="1">
                          <a:solidFill>
                            <a:srgbClr val="5C5C5C"/>
                          </a:solidFill>
                          <a:latin typeface="Cambria Math" panose="02040503050406030204" pitchFamily="18" charset="0"/>
                        </a:rPr>
                        <m:t>∥</m:t>
                      </m:r>
                      <m:r>
                        <m:rPr>
                          <m:sty m:val="bi"/>
                        </m:rPr>
                        <a:rPr xmlns:a="http://schemas.openxmlformats.org/drawingml/2006/main" sz="5100" i="1">
                          <a:solidFill>
                            <a:srgbClr val="5C5C5C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xmlns:a="http://schemas.openxmlformats.org/drawingml/2006/main" sz="5100" i="1">
                          <a:solidFill>
                            <a:srgbClr val="5C5C5C"/>
                          </a:solidFill>
                          <a:latin typeface="Cambria Math" panose="02040503050406030204" pitchFamily="18" charset="0"/>
                        </a:rPr>
                        <m:t>∥</m:t>
                      </m:r>
                    </m:e>
                    <m:sub>
                      <m:r>
                        <a:rPr xmlns:a="http://schemas.openxmlformats.org/drawingml/2006/main" sz="5100" i="1">
                          <a:solidFill>
                            <a:srgbClr val="5C5C5C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</m:sub>
                  </m:sSub>
                  <m:sSub>
                    <m:e>
                      <m:r>
                        <a:rPr xmlns:a="http://schemas.openxmlformats.org/drawingml/2006/main" sz="5100" i="1">
                          <a:solidFill>
                            <a:srgbClr val="5C5C5C"/>
                          </a:solidFill>
                          <a:latin typeface="Cambria Math" panose="02040503050406030204" pitchFamily="18" charset="0"/>
                        </a:rPr>
                        <m:t>∥</m:t>
                      </m:r>
                      <m:r>
                        <m:rPr>
                          <m:sty m:val="bi"/>
                        </m:rPr>
                        <a:rPr xmlns:a="http://schemas.openxmlformats.org/drawingml/2006/main" sz="5100" i="1">
                          <a:solidFill>
                            <a:srgbClr val="5C5C5C"/>
                          </a:solidFill>
                          <a:latin typeface="Cambria Math" panose="02040503050406030204" pitchFamily="18" charset="0"/>
                        </a:rPr>
                        <m:t>θ</m:t>
                      </m:r>
                      <m:r>
                        <a:rPr xmlns:a="http://schemas.openxmlformats.org/drawingml/2006/main" sz="5100" i="1">
                          <a:solidFill>
                            <a:srgbClr val="5C5C5C"/>
                          </a:solidFill>
                          <a:latin typeface="Cambria Math" panose="02040503050406030204" pitchFamily="18" charset="0"/>
                        </a:rPr>
                        <m:t>∥</m:t>
                      </m:r>
                    </m:e>
                    <m:sub>
                      <m:r>
                        <a:rPr xmlns:a="http://schemas.openxmlformats.org/drawingml/2006/main" sz="5100" i="1">
                          <a:solidFill>
                            <a:srgbClr val="5C5C5C"/>
                          </a:solidFill>
                          <a:latin typeface="Cambria Math" panose="02040503050406030204" pitchFamily="18" charset="0"/>
                        </a:rPr>
                        <m:t>q</m:t>
                      </m:r>
                    </m:sub>
                  </m:sSub>
                </m:oMath>
              </m:oMathPara>
            </a14:m>
          </a:p>
          <a:p>
            <a:pPr lvl="2" marL="0" indent="685800">
              <a:buSzTx/>
              <a:buFontTx/>
              <a:buNone/>
            </a:pPr>
            <a14:m>
              <m:oMathPara>
                <m:oMathParaPr>
                  <m:jc m:val="left"/>
                </m:oMathParaPr>
                <m:oMath>
                  <m:d>
                    <m:dPr>
                      <m:ctrlPr>
                        <a:rPr xmlns:a="http://schemas.openxmlformats.org/drawingml/2006/main" sz="5100" i="1">
                          <a:solidFill>
                            <a:srgbClr val="5C5C5C"/>
                          </a:solidFill>
                          <a:latin typeface="Cambria Math" panose="02040503050406030204" pitchFamily="18" charset="0"/>
                        </a:rPr>
                      </m:ctrlPr>
                      <m:begChr m:val="|"/>
                      <m:endChr m:val="|"/>
                    </m:dPr>
                    <m:e>
                      <m:r>
                        <a:rPr xmlns:a="http://schemas.openxmlformats.org/drawingml/2006/main" sz="5100" i="1">
                          <a:solidFill>
                            <a:srgbClr val="5C5C5C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xmlns:a="http://schemas.openxmlformats.org/drawingml/2006/main" sz="5100" i="1">
                          <a:solidFill>
                            <a:srgbClr val="5C5C5C"/>
                          </a:solidFill>
                          <a:latin typeface="Cambria Math" panose="02040503050406030204" pitchFamily="18" charset="0"/>
                        </a:rPr>
                        <m:t>-</m:t>
                      </m:r>
                      <m:r>
                        <a:rPr xmlns:a="http://schemas.openxmlformats.org/drawingml/2006/main" sz="5100" i="1">
                          <a:solidFill>
                            <a:srgbClr val="5C5C5C"/>
                          </a:solidFill>
                          <a:latin typeface="Cambria Math" panose="02040503050406030204" pitchFamily="18" charset="0"/>
                        </a:rPr>
                        <m:t>⟨</m:t>
                      </m:r>
                      <m:r>
                        <m:rPr>
                          <m:sty m:val="b"/>
                        </m:rPr>
                        <a:rPr xmlns:a="http://schemas.openxmlformats.org/drawingml/2006/main" sz="5100" i="1">
                          <a:solidFill>
                            <a:srgbClr val="5C5C5C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xmlns:a="http://schemas.openxmlformats.org/drawingml/2006/main" sz="5100" i="1">
                          <a:solidFill>
                            <a:srgbClr val="5C5C5C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bi"/>
                        </m:rPr>
                        <a:rPr xmlns:a="http://schemas.openxmlformats.org/drawingml/2006/main" sz="5100" i="1">
                          <a:solidFill>
                            <a:srgbClr val="5C5C5C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xmlns:a="http://schemas.openxmlformats.org/drawingml/2006/main" sz="5100" i="1">
                          <a:solidFill>
                            <a:srgbClr val="5C5C5C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bi"/>
                        </m:rPr>
                        <a:rPr xmlns:a="http://schemas.openxmlformats.org/drawingml/2006/main" sz="5100" i="1">
                          <a:solidFill>
                            <a:srgbClr val="5C5C5C"/>
                          </a:solidFill>
                          <a:latin typeface="Cambria Math" panose="02040503050406030204" pitchFamily="18" charset="0"/>
                        </a:rPr>
                        <m:t>θ</m:t>
                      </m:r>
                      <m:r>
                        <a:rPr xmlns:a="http://schemas.openxmlformats.org/drawingml/2006/main" sz="5100" i="1">
                          <a:solidFill>
                            <a:srgbClr val="5C5C5C"/>
                          </a:solidFill>
                          <a:latin typeface="Cambria Math" panose="02040503050406030204" pitchFamily="18" charset="0"/>
                        </a:rPr>
                        <m:t>⟩</m:t>
                      </m:r>
                    </m:e>
                  </m:d>
                  <m:r>
                    <a:rPr xmlns:a="http://schemas.openxmlformats.org/drawingml/2006/main" sz="5100" i="1">
                      <a:solidFill>
                        <a:srgbClr val="5C5C5C"/>
                      </a:solidFill>
                      <a:latin typeface="Cambria Math" panose="02040503050406030204" pitchFamily="18" charset="0"/>
                    </a:rPr>
                    <m:t>≤</m:t>
                  </m:r>
                  <m:d>
                    <m:dPr>
                      <m:ctrlPr>
                        <a:rPr xmlns:a="http://schemas.openxmlformats.org/drawingml/2006/main" sz="5100" i="1">
                          <a:solidFill>
                            <a:srgbClr val="5C5C5C"/>
                          </a:solidFill>
                          <a:latin typeface="Cambria Math" panose="02040503050406030204" pitchFamily="18" charset="0"/>
                        </a:rPr>
                      </m:ctrlPr>
                      <m:begChr m:val="|"/>
                      <m:endChr m:val="|"/>
                    </m:dPr>
                    <m:e>
                      <m:r>
                        <a:rPr xmlns:a="http://schemas.openxmlformats.org/drawingml/2006/main" sz="5100" i="1">
                          <a:solidFill>
                            <a:srgbClr val="5C5C5C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xmlns:a="http://schemas.openxmlformats.org/drawingml/2006/main" sz="5100" i="1">
                          <a:solidFill>
                            <a:srgbClr val="5C5C5C"/>
                          </a:solidFill>
                          <a:latin typeface="Cambria Math" panose="02040503050406030204" pitchFamily="18" charset="0"/>
                        </a:rPr>
                        <m:t>-</m:t>
                      </m:r>
                      <m:r>
                        <a:rPr xmlns:a="http://schemas.openxmlformats.org/drawingml/2006/main" sz="5100" i="1">
                          <a:solidFill>
                            <a:srgbClr val="5C5C5C"/>
                          </a:solidFill>
                          <a:latin typeface="Cambria Math" panose="02040503050406030204" pitchFamily="18" charset="0"/>
                        </a:rPr>
                        <m:t>⟨</m:t>
                      </m:r>
                      <m:r>
                        <m:rPr>
                          <m:sty m:val="b"/>
                        </m:rPr>
                        <a:rPr xmlns:a="http://schemas.openxmlformats.org/drawingml/2006/main" sz="5100" i="1">
                          <a:solidFill>
                            <a:srgbClr val="5C5C5C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xmlns:a="http://schemas.openxmlformats.org/drawingml/2006/main" sz="5100" i="1">
                          <a:solidFill>
                            <a:srgbClr val="5C5C5C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bi"/>
                        </m:rPr>
                        <a:rPr xmlns:a="http://schemas.openxmlformats.org/drawingml/2006/main" sz="5100" i="1">
                          <a:solidFill>
                            <a:srgbClr val="5C5C5C"/>
                          </a:solidFill>
                          <a:latin typeface="Cambria Math" panose="02040503050406030204" pitchFamily="18" charset="0"/>
                        </a:rPr>
                        <m:t>θ</m:t>
                      </m:r>
                      <m:r>
                        <a:rPr xmlns:a="http://schemas.openxmlformats.org/drawingml/2006/main" sz="5100" i="1">
                          <a:solidFill>
                            <a:srgbClr val="5C5C5C"/>
                          </a:solidFill>
                          <a:latin typeface="Cambria Math" panose="02040503050406030204" pitchFamily="18" charset="0"/>
                        </a:rPr>
                        <m:t>⟩</m:t>
                      </m:r>
                    </m:e>
                  </m:d>
                  <m:r>
                    <a:rPr xmlns:a="http://schemas.openxmlformats.org/drawingml/2006/main" sz="5100" i="1">
                      <a:solidFill>
                        <a:srgbClr val="5C5C5C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xmlns:a="http://schemas.openxmlformats.org/drawingml/2006/main" sz="5100" i="1">
                      <a:solidFill>
                        <a:srgbClr val="5C5C5C"/>
                      </a:solidFill>
                      <a:latin typeface="Cambria Math" panose="02040503050406030204" pitchFamily="18" charset="0"/>
                    </a:rPr>
                    <m:t>ϵ</m:t>
                  </m:r>
                  <m:r>
                    <a:rPr xmlns:a="http://schemas.openxmlformats.org/drawingml/2006/main" sz="5100" i="1">
                      <a:solidFill>
                        <a:srgbClr val="5C5C5C"/>
                      </a:solidFill>
                      <a:latin typeface="Cambria Math" panose="02040503050406030204" pitchFamily="18" charset="0"/>
                    </a:rPr>
                    <m:t>.</m:t>
                  </m:r>
                  <m:sSub>
                    <m:e>
                      <m:r>
                        <a:rPr xmlns:a="http://schemas.openxmlformats.org/drawingml/2006/main" sz="5100" i="1">
                          <a:solidFill>
                            <a:srgbClr val="5C5C5C"/>
                          </a:solidFill>
                          <a:latin typeface="Cambria Math" panose="02040503050406030204" pitchFamily="18" charset="0"/>
                        </a:rPr>
                        <m:t>∥</m:t>
                      </m:r>
                      <m:r>
                        <m:rPr>
                          <m:sty m:val="bi"/>
                        </m:rPr>
                        <a:rPr xmlns:a="http://schemas.openxmlformats.org/drawingml/2006/main" sz="5100" i="1">
                          <a:solidFill>
                            <a:srgbClr val="5C5C5C"/>
                          </a:solidFill>
                          <a:latin typeface="Cambria Math" panose="02040503050406030204" pitchFamily="18" charset="0"/>
                        </a:rPr>
                        <m:t>θ</m:t>
                      </m:r>
                      <m:r>
                        <a:rPr xmlns:a="http://schemas.openxmlformats.org/drawingml/2006/main" sz="5100" i="1">
                          <a:solidFill>
                            <a:srgbClr val="5C5C5C"/>
                          </a:solidFill>
                          <a:latin typeface="Cambria Math" panose="02040503050406030204" pitchFamily="18" charset="0"/>
                        </a:rPr>
                        <m:t>∥</m:t>
                      </m:r>
                    </m:e>
                    <m:sub>
                      <m:r>
                        <a:rPr xmlns:a="http://schemas.openxmlformats.org/drawingml/2006/main" sz="5100" i="1">
                          <a:solidFill>
                            <a:srgbClr val="5C5C5C"/>
                          </a:solidFill>
                          <a:latin typeface="Cambria Math" panose="02040503050406030204" pitchFamily="18" charset="0"/>
                        </a:rPr>
                        <m:t>q</m:t>
                      </m:r>
                    </m:sub>
                  </m:sSub>
                </m:oMath>
              </m:oMathPara>
            </a14:m>
          </a:p>
        </p:txBody>
      </p:sp>
      <p:sp>
        <p:nvSpPr>
          <p:cNvPr id="209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10" name="(Hölder’s inequality)"/>
          <p:cNvSpPr txBox="1"/>
          <p:nvPr/>
        </p:nvSpPr>
        <p:spPr>
          <a:xfrm>
            <a:off x="17397054" y="7629137"/>
            <a:ext cx="4756870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i="1" sz="4400"/>
            </a:lvl1pPr>
          </a:lstStyle>
          <a:p>
            <a:pPr/>
            <a:r>
              <a:t>(Hölder’s inequality)</a:t>
            </a:r>
          </a:p>
        </p:txBody>
      </p:sp>
      <p:sp>
        <p:nvSpPr>
          <p:cNvPr id="211" name="Rounded Rectangle"/>
          <p:cNvSpPr/>
          <p:nvPr/>
        </p:nvSpPr>
        <p:spPr>
          <a:xfrm>
            <a:off x="16455338" y="8649143"/>
            <a:ext cx="6640300" cy="3241925"/>
          </a:xfrm>
          <a:prstGeom prst="roundRect">
            <a:avLst>
              <a:gd name="adj" fmla="val 17518"/>
            </a:avLst>
          </a:prstGeom>
          <a:solidFill>
            <a:schemeClr val="accent1">
              <a:hueOff val="147319"/>
              <a:satOff val="13526"/>
              <a:lumOff val="-23026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4300">
                <a:solidFill>
                  <a:srgbClr val="FFFFFF"/>
                </a:solidFill>
              </a:defRPr>
            </a:pPr>
            <a14:m>
              <m:oMathPara>
                <m:oMathParaPr>
                  <m:jc m:val="center"/>
                </m:oMathParaPr>
                <m:oMath>
                  <m:r>
                    <a:rPr xmlns:a="http://schemas.openxmlformats.org/drawingml/2006/main" sz="485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∥</m:t>
                  </m:r>
                  <m:r>
                    <a:rPr xmlns:a="http://schemas.openxmlformats.org/drawingml/2006/main" sz="485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f</m:t>
                  </m:r>
                  <m:r>
                    <a:rPr xmlns:a="http://schemas.openxmlformats.org/drawingml/2006/main" sz="485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g</m:t>
                  </m:r>
                  <m:sSub>
                    <m:e>
                      <m:r>
                        <a:rPr xmlns:a="http://schemas.openxmlformats.org/drawingml/2006/main" sz="485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∥</m:t>
                      </m:r>
                    </m:e>
                    <m:sub>
                      <m:r>
                        <a:rPr xmlns:a="http://schemas.openxmlformats.org/drawingml/2006/main" sz="485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sub>
                  </m:sSub>
                  <m:r>
                    <a:rPr xmlns:a="http://schemas.openxmlformats.org/drawingml/2006/main" sz="485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≤</m:t>
                  </m:r>
                  <m:r>
                    <a:rPr xmlns:a="http://schemas.openxmlformats.org/drawingml/2006/main" sz="485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∥</m:t>
                  </m:r>
                  <m:r>
                    <a:rPr xmlns:a="http://schemas.openxmlformats.org/drawingml/2006/main" sz="485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f</m:t>
                  </m:r>
                  <m:sSub>
                    <m:e>
                      <m:r>
                        <a:rPr xmlns:a="http://schemas.openxmlformats.org/drawingml/2006/main" sz="485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∥</m:t>
                      </m:r>
                    </m:e>
                    <m:sub>
                      <m:r>
                        <a:rPr xmlns:a="http://schemas.openxmlformats.org/drawingml/2006/main" sz="485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</m:sub>
                  </m:sSub>
                  <m:r>
                    <a:rPr xmlns:a="http://schemas.openxmlformats.org/drawingml/2006/main" sz="485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∥</m:t>
                  </m:r>
                  <m:r>
                    <a:rPr xmlns:a="http://schemas.openxmlformats.org/drawingml/2006/main" sz="485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g</m:t>
                  </m:r>
                  <m:sSub>
                    <m:e>
                      <m:r>
                        <a:rPr xmlns:a="http://schemas.openxmlformats.org/drawingml/2006/main" sz="485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∥</m:t>
                      </m:r>
                    </m:e>
                    <m:sub>
                      <m:r>
                        <a:rPr xmlns:a="http://schemas.openxmlformats.org/drawingml/2006/main" sz="485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q</m:t>
                      </m:r>
                    </m:sub>
                  </m:sSub>
                </m:oMath>
              </m:oMathPara>
            </a14:m>
          </a:p>
          <a:p>
            <a:pPr algn="ctr">
              <a:spcBef>
                <a:spcPts val="0"/>
              </a:spcBef>
              <a:defRPr sz="4300">
                <a:solidFill>
                  <a:srgbClr val="FFFFFF"/>
                </a:solidFill>
              </a:defRPr>
            </a:pPr>
          </a:p>
          <a:p>
            <a:pPr algn="ctr">
              <a:spcBef>
                <a:spcPts val="0"/>
              </a:spcBef>
              <a:defRPr sz="4300">
                <a:solidFill>
                  <a:srgbClr val="FFFFFF"/>
                </a:solidFill>
              </a:defRPr>
            </a:pPr>
            <a14:m>
              <m:oMathPara>
                <m:oMathParaPr>
                  <m:jc m:val="center"/>
                </m:oMathParaPr>
                <m:oMath>
                  <m:f>
                    <m:fPr>
                      <m:ctrlPr>
                        <a:rPr xmlns:a="http://schemas.openxmlformats.org/drawingml/2006/main" sz="485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r>
                        <a:rPr xmlns:a="http://schemas.openxmlformats.org/drawingml/2006/main" sz="485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num>
                    <m:den>
                      <m:r>
                        <a:rPr xmlns:a="http://schemas.openxmlformats.org/drawingml/2006/main" sz="485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</m:den>
                  </m:f>
                  <m:r>
                    <a:rPr xmlns:a="http://schemas.openxmlformats.org/drawingml/2006/main" sz="485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+</m:t>
                  </m:r>
                  <m:f>
                    <m:fPr>
                      <m:ctrlPr>
                        <a:rPr xmlns:a="http://schemas.openxmlformats.org/drawingml/2006/main" sz="485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r>
                        <a:rPr xmlns:a="http://schemas.openxmlformats.org/drawingml/2006/main" sz="485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num>
                    <m:den>
                      <m:r>
                        <a:rPr xmlns:a="http://schemas.openxmlformats.org/drawingml/2006/main" sz="485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q</m:t>
                      </m:r>
                    </m:den>
                  </m:f>
                  <m:r>
                    <a:rPr xmlns:a="http://schemas.openxmlformats.org/drawingml/2006/main" sz="485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≤</m:t>
                  </m:r>
                  <m:r>
                    <a:rPr xmlns:a="http://schemas.openxmlformats.org/drawingml/2006/main" sz="485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1</m:t>
                  </m:r>
                </m:oMath>
              </m:oMathPara>
            </a14:m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10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11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Line"/>
          <p:cNvSpPr/>
          <p:nvPr/>
        </p:nvSpPr>
        <p:spPr>
          <a:xfrm>
            <a:off x="1016000" y="2222500"/>
            <a:ext cx="22352000" cy="5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14" name="Theoretical Evidenc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92479">
              <a:spcBef>
                <a:spcPts val="3100"/>
              </a:spcBef>
              <a:defRPr sz="7200"/>
            </a:lvl1pPr>
          </a:lstStyle>
          <a:p>
            <a:pPr/>
            <a:r>
              <a:t>Theoretical Evidence </a:t>
            </a:r>
          </a:p>
        </p:txBody>
      </p:sp>
      <p:sp>
        <p:nvSpPr>
          <p:cNvPr id="215" name="Remember tha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Remember that  </a:t>
            </a:r>
            <a14:m>
              <m:oMath>
                <m:sSub>
                  <m:e>
                    <m:r>
                      <a:rPr xmlns:a="http://schemas.openxmlformats.org/drawingml/2006/main" sz="5100" i="1">
                        <a:solidFill>
                          <a:srgbClr val="5C5C5C"/>
                        </a:solidFill>
                        <a:latin typeface="Cambria Math" panose="02040503050406030204" pitchFamily="18" charset="0"/>
                      </a:rPr>
                      <m:t>L</m:t>
                    </m:r>
                  </m:e>
                  <m:sub>
                    <m:r>
                      <a:rPr xmlns:a="http://schemas.openxmlformats.org/drawingml/2006/main" sz="5100" i="1">
                        <a:solidFill>
                          <a:srgbClr val="5C5C5C"/>
                        </a:solidFill>
                        <a:latin typeface="Cambria Math" panose="02040503050406030204" pitchFamily="18" charset="0"/>
                      </a:rPr>
                      <m:t>p</m:t>
                    </m:r>
                    <m:r>
                      <a:rPr xmlns:a="http://schemas.openxmlformats.org/drawingml/2006/main" sz="5100" i="1">
                        <a:solidFill>
                          <a:srgbClr val="5C5C5C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xmlns:a="http://schemas.openxmlformats.org/drawingml/2006/main" sz="5100" i="1">
                        <a:solidFill>
                          <a:srgbClr val="5C5C5C"/>
                        </a:solidFill>
                        <a:latin typeface="Cambria Math" panose="02040503050406030204" pitchFamily="18" charset="0"/>
                      </a:rPr>
                      <m:t>ϵ</m:t>
                    </m:r>
                  </m:sub>
                </m:sSub>
                <m:r>
                  <a:rPr xmlns:a="http://schemas.openxmlformats.org/drawingml/2006/main" sz="5100" i="1">
                    <a:solidFill>
                      <a:srgbClr val="5C5C5C"/>
                    </a:solidFill>
                    <a:latin typeface="Cambria Math" panose="02040503050406030204" pitchFamily="18" charset="0"/>
                  </a:rPr>
                  <m:t>(</m:t>
                </m:r>
                <m:r>
                  <m:rPr>
                    <m:sty m:val="bi"/>
                  </m:rPr>
                  <a:rPr xmlns:a="http://schemas.openxmlformats.org/drawingml/2006/main" sz="5100" i="1">
                    <a:solidFill>
                      <a:srgbClr val="5C5C5C"/>
                    </a:solidFill>
                    <a:latin typeface="Cambria Math" panose="02040503050406030204" pitchFamily="18" charset="0"/>
                  </a:rPr>
                  <m:t>θ</m:t>
                </m:r>
                <m:r>
                  <a:rPr xmlns:a="http://schemas.openxmlformats.org/drawingml/2006/main" sz="5100" i="1">
                    <a:solidFill>
                      <a:srgbClr val="5C5C5C"/>
                    </a:solidFill>
                    <a:latin typeface="Cambria Math" panose="02040503050406030204" pitchFamily="18" charset="0"/>
                  </a:rPr>
                  <m:t>)</m:t>
                </m:r>
                <m:r>
                  <a:rPr xmlns:a="http://schemas.openxmlformats.org/drawingml/2006/main" sz="5100" i="1">
                    <a:solidFill>
                      <a:srgbClr val="5C5C5C"/>
                    </a:solidFill>
                    <a:latin typeface="Cambria Math" panose="02040503050406030204" pitchFamily="18" charset="0"/>
                  </a:rPr>
                  <m:t>=</m:t>
                </m:r>
                <m:r>
                  <m:rPr>
                    <m:sty m:val="p"/>
                    <m:scr m:val="double-struck"/>
                  </m:rPr>
                  <a:rPr xmlns:a="http://schemas.openxmlformats.org/drawingml/2006/main" sz="5100" i="1">
                    <a:solidFill>
                      <a:srgbClr val="5C5C5C"/>
                    </a:solidFill>
                    <a:latin typeface="Cambria Math" panose="02040503050406030204" pitchFamily="18" charset="0"/>
                  </a:rPr>
                  <m:t>E</m:t>
                </m:r>
                <m:d>
                  <m:dPr>
                    <m:ctrlPr>
                      <a:rPr xmlns:a="http://schemas.openxmlformats.org/drawingml/2006/main" sz="5100" i="1">
                        <a:solidFill>
                          <a:srgbClr val="5C5C5C"/>
                        </a:solidFill>
                        <a:latin typeface="Cambria Math" panose="02040503050406030204" pitchFamily="18" charset="0"/>
                      </a:rPr>
                    </m:ctrlPr>
                    <m:begChr m:val="["/>
                    <m:endChr m:val="]"/>
                  </m:dPr>
                  <m:e>
                    <m:r>
                      <a:rPr xmlns:a="http://schemas.openxmlformats.org/drawingml/2006/main" sz="5100" i="1">
                        <a:solidFill>
                          <a:srgbClr val="5C5C5C"/>
                        </a:solidFill>
                        <a:latin typeface="Cambria Math" panose="02040503050406030204" pitchFamily="18" charset="0"/>
                      </a:rPr>
                      <m:t>max</m:t>
                    </m:r>
                    <m:sSup>
                      <m:e>
                        <m:d>
                          <m:dPr>
                            <m:ctrlPr>
                              <a:rPr xmlns:a="http://schemas.openxmlformats.org/drawingml/2006/main" sz="5100" i="1">
                                <a:solidFill>
                                  <a:srgbClr val="5C5C5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xmlns:a="http://schemas.openxmlformats.org/drawingml/2006/main" sz="5100" i="1">
                                <a:solidFill>
                                  <a:srgbClr val="5C5C5C"/>
                                </a:solidFill>
                                <a:latin typeface="Cambria Math" panose="02040503050406030204" pitchFamily="18" charset="0"/>
                              </a:rPr>
                              <m:t>Y</m:t>
                            </m:r>
                            <m:r>
                              <a:rPr xmlns:a="http://schemas.openxmlformats.org/drawingml/2006/main" sz="5100" i="1">
                                <a:solidFill>
                                  <a:srgbClr val="5C5C5C"/>
                                </a:solidFill>
                                <a:latin typeface="Cambria Math" panose="02040503050406030204" pitchFamily="18" charset="0"/>
                              </a:rPr>
                              <m:t>-</m:t>
                            </m:r>
                            <m:r>
                              <a:rPr xmlns:a="http://schemas.openxmlformats.org/drawingml/2006/main" sz="5100" i="1">
                                <a:solidFill>
                                  <a:srgbClr val="5C5C5C"/>
                                </a:solidFill>
                                <a:latin typeface="Cambria Math" panose="02040503050406030204" pitchFamily="18" charset="0"/>
                              </a:rPr>
                              <m:t>⟨</m:t>
                            </m:r>
                            <m:r>
                              <m:rPr>
                                <m:sty m:val="b"/>
                              </m:rPr>
                              <a:rPr xmlns:a="http://schemas.openxmlformats.org/drawingml/2006/main" sz="5100" i="1">
                                <a:solidFill>
                                  <a:srgbClr val="5C5C5C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  <m:r>
                              <a:rPr xmlns:a="http://schemas.openxmlformats.org/drawingml/2006/main" sz="5100" i="1">
                                <a:solidFill>
                                  <a:srgbClr val="5C5C5C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m:rPr>
                                <m:sty m:val="bi"/>
                              </m:rPr>
                              <a:rPr xmlns:a="http://schemas.openxmlformats.org/drawingml/2006/main" sz="5100" i="1">
                                <a:solidFill>
                                  <a:srgbClr val="5C5C5C"/>
                                </a:solidFill>
                                <a:latin typeface="Cambria Math" panose="02040503050406030204" pitchFamily="18" charset="0"/>
                              </a:rPr>
                              <m:t>δ</m:t>
                            </m:r>
                            <m:r>
                              <a:rPr xmlns:a="http://schemas.openxmlformats.org/drawingml/2006/main" sz="5100" i="1">
                                <a:solidFill>
                                  <a:srgbClr val="5C5C5C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m:rPr>
                                <m:sty m:val="bi"/>
                              </m:rPr>
                              <a:rPr xmlns:a="http://schemas.openxmlformats.org/drawingml/2006/main" sz="5100" i="1">
                                <a:solidFill>
                                  <a:srgbClr val="5C5C5C"/>
                                </a:solidFill>
                                <a:latin typeface="Cambria Math" panose="02040503050406030204" pitchFamily="18" charset="0"/>
                              </a:rPr>
                              <m:t>θ</m:t>
                            </m:r>
                            <m:r>
                              <a:rPr xmlns:a="http://schemas.openxmlformats.org/drawingml/2006/main" sz="5100" i="1">
                                <a:solidFill>
                                  <a:srgbClr val="5C5C5C"/>
                                </a:solidFill>
                                <a:latin typeface="Cambria Math" panose="02040503050406030204" pitchFamily="18" charset="0"/>
                              </a:rPr>
                              <m:t>⟩</m:t>
                            </m:r>
                          </m:e>
                        </m:d>
                      </m:e>
                      <m:sup>
                        <m:r>
                          <a:rPr xmlns:a="http://schemas.openxmlformats.org/drawingml/2006/main" sz="5100" i="1">
                            <a:solidFill>
                              <a:srgbClr val="5C5C5C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e>
                </m:d>
                <m:r>
                  <a:rPr xmlns:a="http://schemas.openxmlformats.org/drawingml/2006/main" sz="5100" i="1">
                    <a:solidFill>
                      <a:srgbClr val="5C5C5C"/>
                    </a:solidFill>
                    <a:latin typeface="Cambria Math" panose="02040503050406030204" pitchFamily="18" charset="0"/>
                  </a:rPr>
                  <m:t>,</m:t>
                </m:r>
                <m:r>
                  <a:rPr xmlns:a="http://schemas.openxmlformats.org/drawingml/2006/main" sz="5100" i="1">
                    <a:solidFill>
                      <a:srgbClr val="5C5C5C"/>
                    </a:solidFill>
                    <a:latin typeface="Cambria Math" panose="02040503050406030204" pitchFamily="18" charset="0"/>
                  </a:rPr>
                  <m:t>∥</m:t>
                </m:r>
                <m:r>
                  <m:rPr>
                    <m:sty m:val="bi"/>
                  </m:rPr>
                  <a:rPr xmlns:a="http://schemas.openxmlformats.org/drawingml/2006/main" sz="5100" i="1">
                    <a:solidFill>
                      <a:srgbClr val="5C5C5C"/>
                    </a:solidFill>
                    <a:latin typeface="Cambria Math" panose="02040503050406030204" pitchFamily="18" charset="0"/>
                  </a:rPr>
                  <m:t>δ</m:t>
                </m:r>
                <m:sSub>
                  <m:e>
                    <m:r>
                      <a:rPr xmlns:a="http://schemas.openxmlformats.org/drawingml/2006/main" sz="5100" i="1">
                        <a:solidFill>
                          <a:srgbClr val="5C5C5C"/>
                        </a:solidFill>
                        <a:latin typeface="Cambria Math" panose="02040503050406030204" pitchFamily="18" charset="0"/>
                      </a:rPr>
                      <m:t>∥</m:t>
                    </m:r>
                  </m:e>
                  <m:sub>
                    <m:r>
                      <a:rPr xmlns:a="http://schemas.openxmlformats.org/drawingml/2006/main" sz="5100" i="1">
                        <a:solidFill>
                          <a:srgbClr val="5C5C5C"/>
                        </a:solidFill>
                        <a:latin typeface="Cambria Math" panose="02040503050406030204" pitchFamily="18" charset="0"/>
                      </a:rPr>
                      <m:t>p</m:t>
                    </m:r>
                  </m:sub>
                </m:sSub>
                <m:r>
                  <a:rPr xmlns:a="http://schemas.openxmlformats.org/drawingml/2006/main" sz="5100" i="1">
                    <a:solidFill>
                      <a:srgbClr val="5C5C5C"/>
                    </a:solidFill>
                    <a:latin typeface="Cambria Math" panose="02040503050406030204" pitchFamily="18" charset="0"/>
                  </a:rPr>
                  <m:t>≤</m:t>
                </m:r>
                <m:r>
                  <a:rPr xmlns:a="http://schemas.openxmlformats.org/drawingml/2006/main" sz="5100" i="1">
                    <a:solidFill>
                      <a:srgbClr val="5C5C5C"/>
                    </a:solidFill>
                    <a:latin typeface="Cambria Math" panose="02040503050406030204" pitchFamily="18" charset="0"/>
                  </a:rPr>
                  <m:t>ϵ</m:t>
                </m:r>
              </m:oMath>
            </a14:m>
            <a:r>
              <a:t> </a:t>
            </a:r>
          </a:p>
        </p:txBody>
      </p:sp>
      <p:sp>
        <p:nvSpPr>
          <p:cNvPr id="216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17" name="Screenshot 1403-09-06 at 10.41.13 AM.png" descr="Screenshot 1403-09-06 at 10.41.13 AM.png"/>
          <p:cNvPicPr>
            <a:picLocks noChangeAspect="1"/>
          </p:cNvPicPr>
          <p:nvPr/>
        </p:nvPicPr>
        <p:blipFill>
          <a:blip r:embed="rId2">
            <a:extLst/>
          </a:blip>
          <a:srcRect l="0" t="0" r="0" b="36864"/>
          <a:stretch>
            <a:fillRect/>
          </a:stretch>
        </p:blipFill>
        <p:spPr>
          <a:xfrm>
            <a:off x="1071557" y="4185387"/>
            <a:ext cx="22240886" cy="3098904"/>
          </a:xfrm>
          <a:prstGeom prst="rect">
            <a:avLst/>
          </a:prstGeom>
          <a:ln w="12700">
            <a:miter lim="400000"/>
          </a:ln>
        </p:spPr>
      </p:pic>
      <p:sp>
        <p:nvSpPr>
          <p:cNvPr id="218" name="We know that"/>
          <p:cNvSpPr txBox="1"/>
          <p:nvPr/>
        </p:nvSpPr>
        <p:spPr>
          <a:xfrm>
            <a:off x="1035525" y="7620426"/>
            <a:ext cx="9334619" cy="9872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635000" indent="-635000">
              <a:buSzPct val="75000"/>
              <a:buFont typeface="Zapf Dingbats"/>
              <a:buChar char="➤"/>
            </a:pPr>
            <a:r>
              <a:t>We know that </a:t>
            </a:r>
            <a14:m>
              <m:oMath>
                <m:r>
                  <m:rPr>
                    <m:sty m:val="b"/>
                  </m:rPr>
                  <a:rPr xmlns:a="http://schemas.openxmlformats.org/drawingml/2006/main" sz="5100" i="1">
                    <a:solidFill>
                      <a:srgbClr val="5C5C5C"/>
                    </a:solidFill>
                    <a:latin typeface="Cambria Math" panose="02040503050406030204" pitchFamily="18" charset="0"/>
                  </a:rPr>
                  <m:t>Y</m:t>
                </m:r>
                <m:r>
                  <a:rPr xmlns:a="http://schemas.openxmlformats.org/drawingml/2006/main" sz="5100" i="1">
                    <a:solidFill>
                      <a:srgbClr val="5C5C5C"/>
                    </a:solidFill>
                    <a:latin typeface="Cambria Math" panose="02040503050406030204" pitchFamily="18" charset="0"/>
                  </a:rPr>
                  <m:t>=</m:t>
                </m:r>
                <m:r>
                  <a:rPr xmlns:a="http://schemas.openxmlformats.org/drawingml/2006/main" sz="5100" i="1">
                    <a:solidFill>
                      <a:srgbClr val="5C5C5C"/>
                    </a:solidFill>
                    <a:latin typeface="Cambria Math" panose="02040503050406030204" pitchFamily="18" charset="0"/>
                  </a:rPr>
                  <m:t>⟨</m:t>
                </m:r>
                <m:r>
                  <m:rPr>
                    <m:sty m:val="b"/>
                  </m:rPr>
                  <a:rPr xmlns:a="http://schemas.openxmlformats.org/drawingml/2006/main" sz="5100" i="1">
                    <a:solidFill>
                      <a:srgbClr val="5C5C5C"/>
                    </a:solidFill>
                    <a:latin typeface="Cambria Math" panose="02040503050406030204" pitchFamily="18" charset="0"/>
                  </a:rPr>
                  <m:t>X</m:t>
                </m:r>
                <m:r>
                  <a:rPr xmlns:a="http://schemas.openxmlformats.org/drawingml/2006/main" sz="5100" i="1">
                    <a:solidFill>
                      <a:srgbClr val="5C5C5C"/>
                    </a:solidFill>
                    <a:latin typeface="Cambria Math" panose="02040503050406030204" pitchFamily="18" charset="0"/>
                  </a:rPr>
                  <m:t>,</m:t>
                </m:r>
                <m:sSup>
                  <m:e>
                    <m:r>
                      <m:rPr>
                        <m:sty m:val="bi"/>
                      </m:rPr>
                      <a:rPr xmlns:a="http://schemas.openxmlformats.org/drawingml/2006/main" sz="5100" i="1">
                        <a:solidFill>
                          <a:srgbClr val="5C5C5C"/>
                        </a:solidFill>
                        <a:latin typeface="Cambria Math" panose="02040503050406030204" pitchFamily="18" charset="0"/>
                      </a:rPr>
                      <m:t>θ</m:t>
                    </m:r>
                  </m:e>
                  <m:sup>
                    <m:r>
                      <m:rPr>
                        <m:sty m:val="bi"/>
                      </m:rPr>
                      <a:rPr xmlns:a="http://schemas.openxmlformats.org/drawingml/2006/main" sz="5100" i="1">
                        <a:solidFill>
                          <a:srgbClr val="5C5C5C"/>
                        </a:solidFill>
                        <a:latin typeface="Cambria Math" panose="02040503050406030204" pitchFamily="18" charset="0"/>
                      </a:rPr>
                      <m:t>o</m:t>
                    </m:r>
                    <m:r>
                      <m:rPr>
                        <m:sty m:val="bi"/>
                      </m:rPr>
                      <a:rPr xmlns:a="http://schemas.openxmlformats.org/drawingml/2006/main" sz="5100" i="1">
                        <a:solidFill>
                          <a:srgbClr val="5C5C5C"/>
                        </a:solidFill>
                        <a:latin typeface="Cambria Math" panose="02040503050406030204" pitchFamily="18" charset="0"/>
                      </a:rPr>
                      <m:t>p</m:t>
                    </m:r>
                    <m:r>
                      <m:rPr>
                        <m:sty m:val="bi"/>
                      </m:rPr>
                      <a:rPr xmlns:a="http://schemas.openxmlformats.org/drawingml/2006/main" sz="5100" i="1">
                        <a:solidFill>
                          <a:srgbClr val="5C5C5C"/>
                        </a:solidFill>
                        <a:latin typeface="Cambria Math" panose="02040503050406030204" pitchFamily="18" charset="0"/>
                      </a:rPr>
                      <m:t>t</m:t>
                    </m:r>
                  </m:sup>
                </m:sSup>
                <m:r>
                  <a:rPr xmlns:a="http://schemas.openxmlformats.org/drawingml/2006/main" sz="5100" i="1">
                    <a:solidFill>
                      <a:srgbClr val="5C5C5C"/>
                    </a:solidFill>
                    <a:latin typeface="Cambria Math" panose="02040503050406030204" pitchFamily="18" charset="0"/>
                  </a:rPr>
                  <m:t>⟩</m:t>
                </m:r>
                <m:r>
                  <a:rPr xmlns:a="http://schemas.openxmlformats.org/drawingml/2006/main" sz="5100" i="1">
                    <a:solidFill>
                      <a:srgbClr val="5C5C5C"/>
                    </a:solidFill>
                    <a:latin typeface="Cambria Math" panose="02040503050406030204" pitchFamily="18" charset="0"/>
                  </a:rPr>
                  <m:t>+</m:t>
                </m:r>
                <m:r>
                  <m:rPr>
                    <m:sty m:val="b"/>
                  </m:rPr>
                  <a:rPr xmlns:a="http://schemas.openxmlformats.org/drawingml/2006/main" sz="5100" i="1">
                    <a:solidFill>
                      <a:srgbClr val="5C5C5C"/>
                    </a:solidFill>
                    <a:latin typeface="Cambria Math" panose="02040503050406030204" pitchFamily="18" charset="0"/>
                  </a:rPr>
                  <m:t>W</m:t>
                </m:r>
              </m:oMath>
            </a14:m>
          </a:p>
        </p:txBody>
      </p:sp>
      <p:pic>
        <p:nvPicPr>
          <p:cNvPr id="219" name="Screenshot 1403-09-06 at 10.41.13 AM.png" descr="Screenshot 1403-09-06 at 10.41.13 AM.png"/>
          <p:cNvPicPr>
            <a:picLocks noChangeAspect="1"/>
          </p:cNvPicPr>
          <p:nvPr/>
        </p:nvPicPr>
        <p:blipFill>
          <a:blip r:embed="rId2">
            <a:extLst/>
          </a:blip>
          <a:srcRect l="0" t="63419" r="0" b="7221"/>
          <a:stretch>
            <a:fillRect/>
          </a:stretch>
        </p:blipFill>
        <p:spPr>
          <a:xfrm>
            <a:off x="1071562" y="8943937"/>
            <a:ext cx="22240885" cy="144104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Line"/>
          <p:cNvSpPr/>
          <p:nvPr/>
        </p:nvSpPr>
        <p:spPr>
          <a:xfrm>
            <a:off x="1016000" y="2222500"/>
            <a:ext cx="22352000" cy="5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22" name="Theoretical Evidenc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92479">
              <a:spcBef>
                <a:spcPts val="3100"/>
              </a:spcBef>
              <a:defRPr sz="7200"/>
            </a:lvl1pPr>
          </a:lstStyle>
          <a:p>
            <a:pPr/>
            <a:r>
              <a:t>Theoretical Evidence </a:t>
            </a:r>
          </a:p>
        </p:txBody>
      </p:sp>
      <p:sp>
        <p:nvSpPr>
          <p:cNvPr id="223" name="Define   a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Define </a:t>
            </a:r>
            <a14:m>
              <m:oMath>
                <m:sSub>
                  <m:e>
                    <m:r>
                      <a:rPr xmlns:a="http://schemas.openxmlformats.org/drawingml/2006/main" sz="5100" i="1">
                        <a:solidFill>
                          <a:srgbClr val="5C5C5C"/>
                        </a:solidFill>
                        <a:latin typeface="Cambria Math" panose="02040503050406030204" pitchFamily="18" charset="0"/>
                      </a:rPr>
                      <m:t>v</m:t>
                    </m:r>
                  </m:e>
                  <m:sub>
                    <m:r>
                      <a:rPr xmlns:a="http://schemas.openxmlformats.org/drawingml/2006/main" sz="5100" i="1">
                        <a:solidFill>
                          <a:srgbClr val="5C5C5C"/>
                        </a:solidFill>
                        <a:latin typeface="Cambria Math" panose="02040503050406030204" pitchFamily="18" charset="0"/>
                      </a:rPr>
                      <m:t>θ</m:t>
                    </m:r>
                  </m:sub>
                </m:sSub>
              </m:oMath>
            </a14:m>
            <a:r>
              <a:t> as </a:t>
            </a:r>
            <a14:m>
              <m:oMath>
                <m:r>
                  <a:rPr xmlns:a="http://schemas.openxmlformats.org/drawingml/2006/main" sz="5100" i="1">
                    <a:solidFill>
                      <a:srgbClr val="5C5C5C"/>
                    </a:solidFill>
                    <a:latin typeface="Cambria Math" panose="02040503050406030204" pitchFamily="18" charset="0"/>
                  </a:rPr>
                  <m:t>⟨</m:t>
                </m:r>
                <m:r>
                  <m:rPr>
                    <m:sty m:val="b"/>
                  </m:rPr>
                  <a:rPr xmlns:a="http://schemas.openxmlformats.org/drawingml/2006/main" sz="5100" i="1">
                    <a:solidFill>
                      <a:srgbClr val="5C5C5C"/>
                    </a:solidFill>
                    <a:latin typeface="Cambria Math" panose="02040503050406030204" pitchFamily="18" charset="0"/>
                  </a:rPr>
                  <m:t>X</m:t>
                </m:r>
                <m:r>
                  <a:rPr xmlns:a="http://schemas.openxmlformats.org/drawingml/2006/main" sz="5100" i="1">
                    <a:solidFill>
                      <a:srgbClr val="5C5C5C"/>
                    </a:solidFill>
                    <a:latin typeface="Cambria Math" panose="02040503050406030204" pitchFamily="18" charset="0"/>
                  </a:rPr>
                  <m:t>,</m:t>
                </m:r>
                <m:r>
                  <m:rPr>
                    <m:sty m:val="bi"/>
                  </m:rPr>
                  <a:rPr xmlns:a="http://schemas.openxmlformats.org/drawingml/2006/main" sz="5100" i="1">
                    <a:solidFill>
                      <a:srgbClr val="5C5C5C"/>
                    </a:solidFill>
                    <a:latin typeface="Cambria Math" panose="02040503050406030204" pitchFamily="18" charset="0"/>
                  </a:rPr>
                  <m:t>θ</m:t>
                </m:r>
                <m:r>
                  <a:rPr xmlns:a="http://schemas.openxmlformats.org/drawingml/2006/main" sz="5100" i="1">
                    <a:solidFill>
                      <a:srgbClr val="5C5C5C"/>
                    </a:solidFill>
                    <a:latin typeface="Cambria Math" panose="02040503050406030204" pitchFamily="18" charset="0"/>
                  </a:rPr>
                  <m:t>-</m:t>
                </m:r>
                <m:sSub>
                  <m:e>
                    <m:r>
                      <m:rPr>
                        <m:sty m:val="bi"/>
                      </m:rPr>
                      <a:rPr xmlns:a="http://schemas.openxmlformats.org/drawingml/2006/main" sz="5100" i="1">
                        <a:solidFill>
                          <a:srgbClr val="5C5C5C"/>
                        </a:solidFill>
                        <a:latin typeface="Cambria Math" panose="02040503050406030204" pitchFamily="18" charset="0"/>
                      </a:rPr>
                      <m:t>θ</m:t>
                    </m:r>
                  </m:e>
                  <m:sub>
                    <m:r>
                      <m:rPr>
                        <m:nor/>
                      </m:rPr>
                      <a:rPr xmlns:a="http://schemas.openxmlformats.org/drawingml/2006/main" sz="5100" i="1">
                        <a:solidFill>
                          <a:srgbClr val="5C5C5C"/>
                        </a:solidFill>
                        <a:latin typeface="Cambria Math" panose="02040503050406030204" pitchFamily="18" charset="0"/>
                      </a:rPr>
                      <m:t>opt</m:t>
                    </m:r>
                  </m:sub>
                </m:sSub>
                <m:r>
                  <a:rPr xmlns:a="http://schemas.openxmlformats.org/drawingml/2006/main" sz="5100" i="1">
                    <a:solidFill>
                      <a:srgbClr val="5C5C5C"/>
                    </a:solidFill>
                    <a:latin typeface="Cambria Math" panose="02040503050406030204" pitchFamily="18" charset="0"/>
                  </a:rPr>
                  <m:t>⟩</m:t>
                </m:r>
                <m:r>
                  <a:rPr xmlns:a="http://schemas.openxmlformats.org/drawingml/2006/main" sz="5100" i="1">
                    <a:solidFill>
                      <a:srgbClr val="5C5C5C"/>
                    </a:solidFill>
                    <a:latin typeface="Cambria Math" panose="02040503050406030204" pitchFamily="18" charset="0"/>
                  </a:rPr>
                  <m:t>+</m:t>
                </m:r>
                <m:r>
                  <m:rPr>
                    <m:sty m:val="b"/>
                  </m:rPr>
                  <a:rPr xmlns:a="http://schemas.openxmlformats.org/drawingml/2006/main" sz="5100" i="1">
                    <a:solidFill>
                      <a:srgbClr val="5C5C5C"/>
                    </a:solidFill>
                    <a:latin typeface="Cambria Math" panose="02040503050406030204" pitchFamily="18" charset="0"/>
                  </a:rPr>
                  <m:t>W</m:t>
                </m:r>
              </m:oMath>
            </a14:m>
          </a:p>
          <a:p>
            <a:pPr/>
            <a:r>
              <a:t>So we can argue that </a:t>
            </a:r>
            <a14:m>
              <m:oMath>
                <m:sSub>
                  <m:e>
                    <m:r>
                      <a:rPr xmlns:a="http://schemas.openxmlformats.org/drawingml/2006/main" sz="5100" i="1">
                        <a:solidFill>
                          <a:srgbClr val="5C5C5C"/>
                        </a:solidFill>
                        <a:latin typeface="Cambria Math" panose="02040503050406030204" pitchFamily="18" charset="0"/>
                      </a:rPr>
                      <m:t>v</m:t>
                    </m:r>
                  </m:e>
                  <m:sub>
                    <m:r>
                      <a:rPr xmlns:a="http://schemas.openxmlformats.org/drawingml/2006/main" sz="5100" i="1">
                        <a:solidFill>
                          <a:srgbClr val="5C5C5C"/>
                        </a:solidFill>
                        <a:latin typeface="Cambria Math" panose="02040503050406030204" pitchFamily="18" charset="0"/>
                      </a:rPr>
                      <m:t>θ</m:t>
                    </m:r>
                  </m:sub>
                </m:sSub>
                <m:r>
                  <a:rPr xmlns:a="http://schemas.openxmlformats.org/drawingml/2006/main" sz="5100" i="1">
                    <a:solidFill>
                      <a:srgbClr val="5C5C5C"/>
                    </a:solidFill>
                    <a:latin typeface="Cambria Math" panose="02040503050406030204" pitchFamily="18" charset="0"/>
                  </a:rPr>
                  <m:t>∼</m:t>
                </m:r>
                <m:r>
                  <m:rPr>
                    <m:scr m:val="script"/>
                  </m:rPr>
                  <a:rPr xmlns:a="http://schemas.openxmlformats.org/drawingml/2006/main" sz="5100" i="1">
                    <a:solidFill>
                      <a:srgbClr val="5C5C5C"/>
                    </a:solidFill>
                    <a:latin typeface="Cambria Math" panose="02040503050406030204" pitchFamily="18" charset="0"/>
                  </a:rPr>
                  <m:t>N</m:t>
                </m:r>
                <m:r>
                  <a:rPr xmlns:a="http://schemas.openxmlformats.org/drawingml/2006/main" sz="5100" i="1">
                    <a:solidFill>
                      <a:srgbClr val="5C5C5C"/>
                    </a:solidFill>
                    <a:latin typeface="Cambria Math" panose="02040503050406030204" pitchFamily="18" charset="0"/>
                  </a:rPr>
                  <m:t>(</m:t>
                </m:r>
                <m:r>
                  <a:rPr xmlns:a="http://schemas.openxmlformats.org/drawingml/2006/main" sz="5100" i="1">
                    <a:solidFill>
                      <a:srgbClr val="5C5C5C"/>
                    </a:solidFill>
                    <a:latin typeface="Cambria Math" panose="02040503050406030204" pitchFamily="18" charset="0"/>
                  </a:rPr>
                  <m:t>0,</m:t>
                </m:r>
                <m:sSubSup>
                  <m:e>
                    <m:r>
                      <a:rPr xmlns:a="http://schemas.openxmlformats.org/drawingml/2006/main" sz="5100" i="1">
                        <a:solidFill>
                          <a:srgbClr val="5C5C5C"/>
                        </a:solidFill>
                        <a:latin typeface="Cambria Math" panose="02040503050406030204" pitchFamily="18" charset="0"/>
                      </a:rPr>
                      <m:t>σ</m:t>
                    </m:r>
                  </m:e>
                  <m:sub>
                    <m:r>
                      <a:rPr xmlns:a="http://schemas.openxmlformats.org/drawingml/2006/main" sz="5100" i="1">
                        <a:solidFill>
                          <a:srgbClr val="5C5C5C"/>
                        </a:solidFill>
                        <a:latin typeface="Cambria Math" panose="02040503050406030204" pitchFamily="18" charset="0"/>
                      </a:rPr>
                      <m:t>θ</m:t>
                    </m:r>
                  </m:sub>
                  <m:sup>
                    <m:r>
                      <a:rPr xmlns:a="http://schemas.openxmlformats.org/drawingml/2006/main" sz="5100" i="1">
                        <a:solidFill>
                          <a:srgbClr val="5C5C5C"/>
                        </a:solidFill>
                        <a:latin typeface="Cambria Math" panose="02040503050406030204" pitchFamily="18" charset="0"/>
                      </a:rPr>
                      <m:t>2</m:t>
                    </m:r>
                  </m:sup>
                </m:sSubSup>
                <m:r>
                  <a:rPr xmlns:a="http://schemas.openxmlformats.org/drawingml/2006/main" sz="5100" i="1">
                    <a:solidFill>
                      <a:srgbClr val="5C5C5C"/>
                    </a:solidFill>
                    <a:latin typeface="Cambria Math" panose="02040503050406030204" pitchFamily="18" charset="0"/>
                  </a:rPr>
                  <m:t>)</m:t>
                </m:r>
              </m:oMath>
            </a14:m>
          </a:p>
        </p:txBody>
      </p:sp>
      <p:sp>
        <p:nvSpPr>
          <p:cNvPr id="224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25" name="Screenshot 1403-09-06 at 10.57.05 AM.png" descr="Screenshot 1403-09-06 at 10.57.05 AM.png"/>
          <p:cNvPicPr>
            <a:picLocks noChangeAspect="1"/>
          </p:cNvPicPr>
          <p:nvPr/>
        </p:nvPicPr>
        <p:blipFill>
          <a:blip r:embed="rId2">
            <a:extLst/>
          </a:blip>
          <a:srcRect l="0" t="0" r="0" b="58942"/>
          <a:stretch>
            <a:fillRect/>
          </a:stretch>
        </p:blipFill>
        <p:spPr>
          <a:xfrm>
            <a:off x="774273" y="5091946"/>
            <a:ext cx="22398563" cy="2603714"/>
          </a:xfrm>
          <a:prstGeom prst="rect">
            <a:avLst/>
          </a:prstGeom>
          <a:ln w="12700">
            <a:miter lim="400000"/>
          </a:ln>
        </p:spPr>
      </p:pic>
      <p:sp>
        <p:nvSpPr>
          <p:cNvPr id="226" name="We know"/>
          <p:cNvSpPr txBox="1"/>
          <p:nvPr/>
        </p:nvSpPr>
        <p:spPr>
          <a:xfrm>
            <a:off x="735162" y="7856798"/>
            <a:ext cx="9912134" cy="17402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635000" indent="-635000">
              <a:buSzPct val="75000"/>
              <a:buFont typeface="Zapf Dingbats"/>
              <a:buChar char="➤"/>
            </a:pPr>
            <a:r>
              <a:t>We know </a:t>
            </a:r>
            <a14:m>
              <m:oMath>
                <m:r>
                  <m:rPr>
                    <m:sty m:val="p"/>
                    <m:scr m:val="double-struck"/>
                  </m:rPr>
                  <a:rPr xmlns:a="http://schemas.openxmlformats.org/drawingml/2006/main" sz="5100" i="1">
                    <a:solidFill>
                      <a:srgbClr val="5C5C5C"/>
                    </a:solidFill>
                    <a:latin typeface="Cambria Math" panose="02040503050406030204" pitchFamily="18" charset="0"/>
                  </a:rPr>
                  <m:t>E</m:t>
                </m:r>
                <m:d>
                  <m:dPr>
                    <m:ctrlPr>
                      <a:rPr xmlns:a="http://schemas.openxmlformats.org/drawingml/2006/main" sz="5100" i="1">
                        <a:solidFill>
                          <a:srgbClr val="5C5C5C"/>
                        </a:solidFill>
                        <a:latin typeface="Cambria Math" panose="02040503050406030204" pitchFamily="18" charset="0"/>
                      </a:rPr>
                    </m:ctrlPr>
                    <m:begChr m:val="["/>
                    <m:endChr m:val="]"/>
                  </m:dPr>
                  <m:e>
                    <m:r>
                      <a:rPr xmlns:a="http://schemas.openxmlformats.org/drawingml/2006/main" sz="5100" i="1">
                        <a:solidFill>
                          <a:srgbClr val="5C5C5C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m:rPr>
                        <m:scr m:val="script"/>
                      </m:rPr>
                      <a:rPr xmlns:a="http://schemas.openxmlformats.org/drawingml/2006/main" sz="5100" i="1">
                        <a:solidFill>
                          <a:srgbClr val="5C5C5C"/>
                        </a:solidFill>
                        <a:latin typeface="Cambria Math" panose="02040503050406030204" pitchFamily="18" charset="0"/>
                      </a:rPr>
                      <m:t>N</m:t>
                    </m:r>
                    <m:r>
                      <a:rPr xmlns:a="http://schemas.openxmlformats.org/drawingml/2006/main" sz="5100" i="1">
                        <a:solidFill>
                          <a:srgbClr val="5C5C5C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xmlns:a="http://schemas.openxmlformats.org/drawingml/2006/main" sz="5100" i="1">
                        <a:solidFill>
                          <a:srgbClr val="5C5C5C"/>
                        </a:solidFill>
                        <a:latin typeface="Cambria Math" panose="02040503050406030204" pitchFamily="18" charset="0"/>
                      </a:rPr>
                      <m:t>0,</m:t>
                    </m:r>
                    <m:sSup>
                      <m:e>
                        <m:r>
                          <a:rPr xmlns:a="http://schemas.openxmlformats.org/drawingml/2006/main" sz="5100" i="1">
                            <a:solidFill>
                              <a:srgbClr val="5C5C5C"/>
                            </a:solidFill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p>
                        <m:r>
                          <a:rPr xmlns:a="http://schemas.openxmlformats.org/drawingml/2006/main" sz="5100" i="1">
                            <a:solidFill>
                              <a:srgbClr val="5C5C5C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xmlns:a="http://schemas.openxmlformats.org/drawingml/2006/main" sz="5100" i="1">
                        <a:solidFill>
                          <a:srgbClr val="5C5C5C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xmlns:a="http://schemas.openxmlformats.org/drawingml/2006/main" sz="5100" i="1">
                        <a:solidFill>
                          <a:srgbClr val="5C5C5C"/>
                        </a:solidFill>
                        <a:latin typeface="Cambria Math" panose="02040503050406030204" pitchFamily="18" charset="0"/>
                      </a:rPr>
                      <m:t>|</m:t>
                    </m:r>
                  </m:e>
                </m:d>
                <m:r>
                  <a:rPr xmlns:a="http://schemas.openxmlformats.org/drawingml/2006/main" sz="5100" i="1">
                    <a:solidFill>
                      <a:srgbClr val="5C5C5C"/>
                    </a:solidFill>
                    <a:latin typeface="Cambria Math" panose="02040503050406030204" pitchFamily="18" charset="0"/>
                  </a:rPr>
                  <m:t>=</m:t>
                </m:r>
                <m:rad>
                  <m:radPr>
                    <m:ctrlPr>
                      <a:rPr xmlns:a="http://schemas.openxmlformats.org/drawingml/2006/main" sz="5100" i="1">
                        <a:solidFill>
                          <a:srgbClr val="5C5C5C"/>
                        </a:solidFill>
                        <a:latin typeface="Cambria Math" panose="02040503050406030204" pitchFamily="18" charset="0"/>
                      </a:rPr>
                    </m:ctrlPr>
                    <m:degHide m:val="on"/>
                  </m:radPr>
                  <m:deg/>
                  <m:e>
                    <m:f>
                      <m:fPr>
                        <m:ctrlPr>
                          <a:rPr xmlns:a="http://schemas.openxmlformats.org/drawingml/2006/main" sz="5100" i="1">
                            <a:solidFill>
                              <a:srgbClr val="5C5C5C"/>
                            </a:solidFill>
                            <a:latin typeface="Cambria Math" panose="02040503050406030204" pitchFamily="18" charset="0"/>
                          </a:rPr>
                        </m:ctrlPr>
                        <m:type m:val="bar"/>
                      </m:fPr>
                      <m:num>
                        <m:r>
                          <a:rPr xmlns:a="http://schemas.openxmlformats.org/drawingml/2006/main" sz="5100" i="1">
                            <a:solidFill>
                              <a:srgbClr val="5C5C5C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xmlns:a="http://schemas.openxmlformats.org/drawingml/2006/main" sz="5100" i="1">
                            <a:solidFill>
                              <a:srgbClr val="5C5C5C"/>
                            </a:solidFill>
                            <a:latin typeface="Cambria Math" panose="02040503050406030204" pitchFamily="18" charset="0"/>
                          </a:rPr>
                          <m:t>π</m:t>
                        </m:r>
                      </m:den>
                    </m:f>
                  </m:e>
                </m:rad>
                <m:r>
                  <a:rPr xmlns:a="http://schemas.openxmlformats.org/drawingml/2006/main" sz="5100" i="1">
                    <a:solidFill>
                      <a:srgbClr val="5C5C5C"/>
                    </a:solidFill>
                    <a:latin typeface="Cambria Math" panose="02040503050406030204" pitchFamily="18" charset="0"/>
                  </a:rPr>
                  <m:t>⋅</m:t>
                </m:r>
                <m:r>
                  <a:rPr xmlns:a="http://schemas.openxmlformats.org/drawingml/2006/main" sz="5100" i="1">
                    <a:solidFill>
                      <a:srgbClr val="5C5C5C"/>
                    </a:solidFill>
                    <a:latin typeface="Cambria Math" panose="02040503050406030204" pitchFamily="18" charset="0"/>
                  </a:rPr>
                  <m:t>σ</m:t>
                </m:r>
              </m:oMath>
            </a14:m>
          </a:p>
        </p:txBody>
      </p:sp>
      <p:pic>
        <p:nvPicPr>
          <p:cNvPr id="227" name="Screenshot 1403-09-06 at 10.57.05 AM.png" descr="Screenshot 1403-09-06 at 10.57.05 AM.png"/>
          <p:cNvPicPr>
            <a:picLocks noChangeAspect="1"/>
          </p:cNvPicPr>
          <p:nvPr/>
        </p:nvPicPr>
        <p:blipFill>
          <a:blip r:embed="rId2">
            <a:extLst/>
          </a:blip>
          <a:srcRect l="0" t="43488" r="6925" b="1528"/>
          <a:stretch>
            <a:fillRect/>
          </a:stretch>
        </p:blipFill>
        <p:spPr>
          <a:xfrm>
            <a:off x="665114" y="9505943"/>
            <a:ext cx="20847257" cy="3486777"/>
          </a:xfrm>
          <a:prstGeom prst="rect">
            <a:avLst/>
          </a:prstGeom>
          <a:ln w="12700">
            <a:miter lim="400000"/>
          </a:ln>
        </p:spPr>
      </p:pic>
      <p:sp>
        <p:nvSpPr>
          <p:cNvPr id="228" name="( )"/>
          <p:cNvSpPr txBox="1"/>
          <p:nvPr/>
        </p:nvSpPr>
        <p:spPr>
          <a:xfrm>
            <a:off x="19697450" y="10755789"/>
            <a:ext cx="3957826" cy="9872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i="1"/>
            </a:pPr>
            <a:r>
              <a:t>(</a:t>
            </a:r>
            <a14:m>
              <m:oMath>
                <m:sSubSup>
                  <m:e>
                    <m:r>
                      <a:rPr xmlns:a="http://schemas.openxmlformats.org/drawingml/2006/main" sz="5100" i="1">
                        <a:solidFill>
                          <a:srgbClr val="5C5C5C"/>
                        </a:solidFill>
                        <a:latin typeface="Cambria Math" panose="02040503050406030204" pitchFamily="18" charset="0"/>
                      </a:rPr>
                      <m:t>c</m:t>
                    </m:r>
                  </m:e>
                  <m:sub>
                    <m:r>
                      <a:rPr xmlns:a="http://schemas.openxmlformats.org/drawingml/2006/main" sz="5100" i="1">
                        <a:solidFill>
                          <a:srgbClr val="5C5C5C"/>
                        </a:solidFill>
                        <a:latin typeface="Cambria Math" panose="02040503050406030204" pitchFamily="18" charset="0"/>
                      </a:rPr>
                      <m:t>1</m:t>
                    </m:r>
                  </m:sub>
                  <m:sup>
                    <m:r>
                      <a:rPr xmlns:a="http://schemas.openxmlformats.org/drawingml/2006/main" sz="5100" i="1">
                        <a:solidFill>
                          <a:srgbClr val="5C5C5C"/>
                        </a:solidFill>
                        <a:latin typeface="Cambria Math" panose="02040503050406030204" pitchFamily="18" charset="0"/>
                      </a:rPr>
                      <m:t>2</m:t>
                    </m:r>
                  </m:sup>
                </m:sSubSup>
                <m:r>
                  <a:rPr xmlns:a="http://schemas.openxmlformats.org/drawingml/2006/main" sz="5100" i="1">
                    <a:solidFill>
                      <a:srgbClr val="5C5C5C"/>
                    </a:solidFill>
                    <a:latin typeface="Cambria Math" panose="02040503050406030204" pitchFamily="18" charset="0"/>
                  </a:rPr>
                  <m:t>+</m:t>
                </m:r>
                <m:sSub>
                  <m:e>
                    <m:r>
                      <a:rPr xmlns:a="http://schemas.openxmlformats.org/drawingml/2006/main" sz="5100" i="1">
                        <a:solidFill>
                          <a:srgbClr val="5C5C5C"/>
                        </a:solidFill>
                        <a:latin typeface="Cambria Math" panose="02040503050406030204" pitchFamily="18" charset="0"/>
                      </a:rPr>
                      <m:t>c</m:t>
                    </m:r>
                  </m:e>
                  <m:sub>
                    <m:r>
                      <a:rPr xmlns:a="http://schemas.openxmlformats.org/drawingml/2006/main" sz="5100" i="1">
                        <a:solidFill>
                          <a:srgbClr val="5C5C5C"/>
                        </a:solidFill>
                        <a:latin typeface="Cambria Math" panose="02040503050406030204" pitchFamily="18" charset="0"/>
                      </a:rPr>
                      <m:t>2</m:t>
                    </m:r>
                  </m:sub>
                </m:sSub>
                <m:r>
                  <a:rPr xmlns:a="http://schemas.openxmlformats.org/drawingml/2006/main" sz="5100" i="1">
                    <a:solidFill>
                      <a:srgbClr val="5C5C5C"/>
                    </a:solidFill>
                    <a:latin typeface="Cambria Math" panose="02040503050406030204" pitchFamily="18" charset="0"/>
                  </a:rPr>
                  <m:t>=</m:t>
                </m:r>
                <m:r>
                  <a:rPr xmlns:a="http://schemas.openxmlformats.org/drawingml/2006/main" sz="5100" i="1">
                    <a:solidFill>
                      <a:srgbClr val="5C5C5C"/>
                    </a:solidFill>
                    <a:latin typeface="Cambria Math" panose="02040503050406030204" pitchFamily="18" charset="0"/>
                  </a:rPr>
                  <m:t>1</m:t>
                </m:r>
              </m:oMath>
            </a14:m>
            <a:r>
              <a:t>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Line"/>
          <p:cNvSpPr/>
          <p:nvPr/>
        </p:nvSpPr>
        <p:spPr>
          <a:xfrm>
            <a:off x="1016000" y="2222500"/>
            <a:ext cx="22352000" cy="5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31" name="Theoretical Evidence Conclus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92479">
              <a:spcBef>
                <a:spcPts val="3100"/>
              </a:spcBef>
              <a:defRPr sz="7200"/>
            </a:lvl1pPr>
          </a:lstStyle>
          <a:p>
            <a:pPr/>
            <a:r>
              <a:t>Theoretical Evidence Conclusion</a:t>
            </a:r>
          </a:p>
        </p:txBody>
      </p:sp>
      <p:sp>
        <p:nvSpPr>
          <p:cNvPr id="232" name="Theorem 1 shows that the optimal value   minimizing the adversarial loss   is not   and in general , may be non-zero on the set of spurious features S.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  <a:p>
            <a:pPr/>
          </a:p>
          <a:p>
            <a:pPr/>
          </a:p>
          <a:p>
            <a:pPr/>
          </a:p>
          <a:p>
            <a:pPr/>
          </a:p>
          <a:p>
            <a:pPr/>
            <a:r>
              <a:t>Theorem 1 shows that the optimal value </a:t>
            </a:r>
            <a14:m>
              <m:oMath>
                <m:limUpp>
                  <m:e>
                    <m:r>
                      <a:rPr xmlns:a="http://schemas.openxmlformats.org/drawingml/2006/main" sz="5100" i="1">
                        <a:solidFill>
                          <a:srgbClr val="5C5C5C"/>
                        </a:solidFill>
                        <a:latin typeface="Cambria Math" panose="02040503050406030204" pitchFamily="18" charset="0"/>
                      </a:rPr>
                      <m:t>θ</m:t>
                    </m:r>
                  </m:e>
                  <m:lim>
                    <m:r>
                      <a:rPr xmlns:a="http://schemas.openxmlformats.org/drawingml/2006/main" sz="5100" i="1">
                        <a:solidFill>
                          <a:srgbClr val="5C5C5C"/>
                        </a:solidFill>
                        <a:latin typeface="Cambria Math" panose="02040503050406030204" pitchFamily="18" charset="0"/>
                      </a:rPr>
                      <m:t>̂</m:t>
                    </m:r>
                  </m:lim>
                </m:limUpp>
              </m:oMath>
            </a14:m>
            <a:r>
              <a:t> minimizing the adversarial loss </a:t>
            </a:r>
            <a14:m>
              <m:oMath>
                <m:sSub>
                  <m:e>
                    <m:r>
                      <a:rPr xmlns:a="http://schemas.openxmlformats.org/drawingml/2006/main" sz="5100" i="1">
                        <a:solidFill>
                          <a:srgbClr val="5C5C5C"/>
                        </a:solidFill>
                        <a:latin typeface="Cambria Math" panose="02040503050406030204" pitchFamily="18" charset="0"/>
                      </a:rPr>
                      <m:t>L</m:t>
                    </m:r>
                  </m:e>
                  <m:sub>
                    <m:r>
                      <a:rPr xmlns:a="http://schemas.openxmlformats.org/drawingml/2006/main" sz="5100" i="1">
                        <a:solidFill>
                          <a:srgbClr val="5C5C5C"/>
                        </a:solidFill>
                        <a:latin typeface="Cambria Math" panose="02040503050406030204" pitchFamily="18" charset="0"/>
                      </a:rPr>
                      <m:t>p</m:t>
                    </m:r>
                    <m:r>
                      <a:rPr xmlns:a="http://schemas.openxmlformats.org/drawingml/2006/main" sz="5100" i="1">
                        <a:solidFill>
                          <a:srgbClr val="5C5C5C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xmlns:a="http://schemas.openxmlformats.org/drawingml/2006/main" sz="5100" i="1">
                        <a:solidFill>
                          <a:srgbClr val="5C5C5C"/>
                        </a:solidFill>
                        <a:latin typeface="Cambria Math" panose="02040503050406030204" pitchFamily="18" charset="0"/>
                      </a:rPr>
                      <m:t>ϵ</m:t>
                    </m:r>
                  </m:sub>
                </m:sSub>
                <m:r>
                  <a:rPr xmlns:a="http://schemas.openxmlformats.org/drawingml/2006/main" sz="5100" i="1">
                    <a:solidFill>
                      <a:srgbClr val="5C5C5C"/>
                    </a:solidFill>
                    <a:latin typeface="Cambria Math" panose="02040503050406030204" pitchFamily="18" charset="0"/>
                  </a:rPr>
                  <m:t>(</m:t>
                </m:r>
                <m:r>
                  <m:rPr>
                    <m:sty m:val="bi"/>
                  </m:rPr>
                  <a:rPr xmlns:a="http://schemas.openxmlformats.org/drawingml/2006/main" sz="5100" i="1">
                    <a:solidFill>
                      <a:srgbClr val="5C5C5C"/>
                    </a:solidFill>
                    <a:latin typeface="Cambria Math" panose="02040503050406030204" pitchFamily="18" charset="0"/>
                  </a:rPr>
                  <m:t>θ</m:t>
                </m:r>
                <m:r>
                  <a:rPr xmlns:a="http://schemas.openxmlformats.org/drawingml/2006/main" sz="5100" i="1">
                    <a:solidFill>
                      <a:srgbClr val="5C5C5C"/>
                    </a:solidFill>
                    <a:latin typeface="Cambria Math" panose="02040503050406030204" pitchFamily="18" charset="0"/>
                  </a:rPr>
                  <m:t>)</m:t>
                </m:r>
              </m:oMath>
            </a14:m>
            <a:r>
              <a:t> </a:t>
            </a:r>
            <a:r>
              <a:rPr i="1"/>
              <a:t>is not </a:t>
            </a:r>
            <a14:m>
              <m:oMath>
                <m:sSup>
                  <m:e>
                    <m:r>
                      <a:rPr xmlns:a="http://schemas.openxmlformats.org/drawingml/2006/main" sz="5100" i="1">
                        <a:solidFill>
                          <a:srgbClr val="5C5C5C"/>
                        </a:solidFill>
                        <a:latin typeface="Cambria Math" panose="02040503050406030204" pitchFamily="18" charset="0"/>
                      </a:rPr>
                      <m:t>θ</m:t>
                    </m:r>
                  </m:e>
                  <m:sup>
                    <m:r>
                      <a:rPr xmlns:a="http://schemas.openxmlformats.org/drawingml/2006/main" sz="5100" i="1">
                        <a:solidFill>
                          <a:srgbClr val="5C5C5C"/>
                        </a:solidFill>
                        <a:latin typeface="Cambria Math" panose="02040503050406030204" pitchFamily="18" charset="0"/>
                      </a:rPr>
                      <m:t>o</m:t>
                    </m:r>
                    <m:r>
                      <a:rPr xmlns:a="http://schemas.openxmlformats.org/drawingml/2006/main" sz="5100" i="1">
                        <a:solidFill>
                          <a:srgbClr val="5C5C5C"/>
                        </a:solidFill>
                        <a:latin typeface="Cambria Math" panose="02040503050406030204" pitchFamily="18" charset="0"/>
                      </a:rPr>
                      <m:t>p</m:t>
                    </m:r>
                    <m:r>
                      <a:rPr xmlns:a="http://schemas.openxmlformats.org/drawingml/2006/main" sz="5100" i="1">
                        <a:solidFill>
                          <a:srgbClr val="5C5C5C"/>
                        </a:solidFill>
                        <a:latin typeface="Cambria Math" panose="02040503050406030204" pitchFamily="18" charset="0"/>
                      </a:rPr>
                      <m:t>t</m:t>
                    </m:r>
                  </m:sup>
                </m:sSup>
              </m:oMath>
            </a14:m>
            <a:r>
              <a:rPr i="1"/>
              <a:t> </a:t>
            </a:r>
            <a:r>
              <a:t>and in general , may be non-zero on the set of spurious features S.</a:t>
            </a:r>
          </a:p>
        </p:txBody>
      </p:sp>
      <p:sp>
        <p:nvSpPr>
          <p:cNvPr id="233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34" name="Screenshot 1403-09-06 at 11.09.48 AM.png" descr="Screenshot 1403-09-06 at 11.09.48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16000" y="2604144"/>
            <a:ext cx="22352000" cy="489663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Line"/>
          <p:cNvSpPr/>
          <p:nvPr/>
        </p:nvSpPr>
        <p:spPr>
          <a:xfrm>
            <a:off x="1016000" y="2222500"/>
            <a:ext cx="22352000" cy="5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37" name="Visualization Insigh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92479">
              <a:spcBef>
                <a:spcPts val="3100"/>
              </a:spcBef>
              <a:defRPr sz="7200"/>
            </a:lvl1pPr>
          </a:lstStyle>
          <a:p>
            <a:pPr/>
            <a:r>
              <a:t>Visualization Insight</a:t>
            </a:r>
          </a:p>
        </p:txBody>
      </p:sp>
      <p:sp>
        <p:nvSpPr>
          <p:cNvPr id="238" name="Adversarial Training promote maximizing margin"/>
          <p:cNvSpPr txBox="1"/>
          <p:nvPr>
            <p:ph type="body" idx="4294967295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Adversarial Training promote maximizing margin </a:t>
            </a:r>
          </a:p>
        </p:txBody>
      </p:sp>
      <p:pic>
        <p:nvPicPr>
          <p:cNvPr id="239" name="Screenshot 1403-09-06 at 1.56.33 PM.png" descr="Screenshot 1403-09-06 at 1.56.33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215992" y="4132140"/>
            <a:ext cx="10611070" cy="8849157"/>
          </a:xfrm>
          <a:prstGeom prst="rect">
            <a:avLst/>
          </a:prstGeom>
          <a:ln w="12700">
            <a:miter lim="400000"/>
          </a:ln>
        </p:spPr>
      </p:pic>
      <p:sp>
        <p:nvSpPr>
          <p:cNvPr id="240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10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39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Line"/>
          <p:cNvSpPr/>
          <p:nvPr/>
        </p:nvSpPr>
        <p:spPr>
          <a:xfrm>
            <a:off x="1016000" y="2222500"/>
            <a:ext cx="22352000" cy="5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43" name="Empirical Evidence with linear model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92479">
              <a:spcBef>
                <a:spcPts val="3100"/>
              </a:spcBef>
              <a:defRPr sz="7200"/>
            </a:lvl1pPr>
          </a:lstStyle>
          <a:p>
            <a:pPr/>
            <a:r>
              <a:t>Empirical Evidence with linear models</a:t>
            </a:r>
          </a:p>
        </p:txBody>
      </p:sp>
      <p:sp>
        <p:nvSpPr>
          <p:cNvPr id="244" name="Setup: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/>
            </a:pPr>
            <a:r>
              <a:t>Setup:</a:t>
            </a:r>
          </a:p>
          <a:p>
            <a:pPr lvl="1"/>
            <a14:m>
              <m:oMathPara>
                <m:oMathParaPr>
                  <m:jc m:val="left"/>
                </m:oMathParaPr>
                <m:oMath>
                  <m:r>
                    <m:rPr>
                      <m:sty m:val="b"/>
                    </m:rPr>
                    <a:rPr xmlns:a="http://schemas.openxmlformats.org/drawingml/2006/main" sz="5100" i="1">
                      <a:solidFill>
                        <a:srgbClr val="5C5C5C"/>
                      </a:solidFill>
                      <a:latin typeface="Cambria Math" panose="02040503050406030204" pitchFamily="18" charset="0"/>
                    </a:rPr>
                    <m:t>Σ</m:t>
                  </m:r>
                  <m:r>
                    <a:rPr xmlns:a="http://schemas.openxmlformats.org/drawingml/2006/main" sz="5100" i="1">
                      <a:solidFill>
                        <a:srgbClr val="5C5C5C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m:rPr>
                      <m:sty m:val="b"/>
                    </m:rPr>
                    <a:rPr xmlns:a="http://schemas.openxmlformats.org/drawingml/2006/main" sz="5100" i="1">
                      <a:solidFill>
                        <a:srgbClr val="5C5C5C"/>
                      </a:solidFill>
                      <a:latin typeface="Cambria Math" panose="02040503050406030204" pitchFamily="18" charset="0"/>
                    </a:rPr>
                    <m:t>Q</m:t>
                  </m:r>
                  <m:sSup>
                    <m:e>
                      <m:r>
                        <m:rPr>
                          <m:sty m:val="b"/>
                        </m:rPr>
                        <a:rPr xmlns:a="http://schemas.openxmlformats.org/drawingml/2006/main" sz="5100" i="1">
                          <a:solidFill>
                            <a:srgbClr val="5C5C5C"/>
                          </a:solidFill>
                          <a:latin typeface="Cambria Math" panose="02040503050406030204" pitchFamily="18" charset="0"/>
                        </a:rPr>
                        <m:t>Q</m:t>
                      </m:r>
                    </m:e>
                    <m:sup>
                      <m:r>
                        <a:rPr xmlns:a="http://schemas.openxmlformats.org/drawingml/2006/main" sz="5100" i="1">
                          <a:solidFill>
                            <a:srgbClr val="5C5C5C"/>
                          </a:solidFill>
                          <a:latin typeface="Cambria Math" panose="02040503050406030204" pitchFamily="18" charset="0"/>
                        </a:rPr>
                        <m:t>⊤</m:t>
                      </m:r>
                    </m:sup>
                  </m:sSup>
                </m:oMath>
              </m:oMathPara>
            </a14:m>
          </a:p>
          <a:p>
            <a:pPr lvl="1"/>
            <a14:m>
              <m:oMathPara>
                <m:oMathParaPr>
                  <m:jc m:val="left"/>
                </m:oMathParaPr>
                <m:oMath>
                  <m:r>
                    <m:rPr>
                      <m:sty m:val="b"/>
                    </m:rPr>
                    <a:rPr xmlns:a="http://schemas.openxmlformats.org/drawingml/2006/main" sz="5100" i="1">
                      <a:solidFill>
                        <a:srgbClr val="5C5C5C"/>
                      </a:solidFill>
                      <a:latin typeface="Cambria Math" panose="02040503050406030204" pitchFamily="18" charset="0"/>
                    </a:rPr>
                    <m:t>X</m:t>
                  </m:r>
                  <m:r>
                    <a:rPr xmlns:a="http://schemas.openxmlformats.org/drawingml/2006/main" sz="5100" i="1">
                      <a:solidFill>
                        <a:srgbClr val="5C5C5C"/>
                      </a:solidFill>
                      <a:latin typeface="Cambria Math" panose="02040503050406030204" pitchFamily="18" charset="0"/>
                    </a:rPr>
                    <m:t>∼</m:t>
                  </m:r>
                  <m:r>
                    <m:rPr>
                      <m:scr m:val="script"/>
                    </m:rPr>
                    <a:rPr xmlns:a="http://schemas.openxmlformats.org/drawingml/2006/main" sz="5100" i="1">
                      <a:solidFill>
                        <a:srgbClr val="5C5C5C"/>
                      </a:solidFill>
                      <a:latin typeface="Cambria Math" panose="02040503050406030204" pitchFamily="18" charset="0"/>
                    </a:rPr>
                    <m:t>Q</m:t>
                  </m:r>
                  <m:r>
                    <m:rPr>
                      <m:scr m:val="script"/>
                    </m:rPr>
                    <a:rPr xmlns:a="http://schemas.openxmlformats.org/drawingml/2006/main" sz="5100" i="1">
                      <a:solidFill>
                        <a:srgbClr val="5C5C5C"/>
                      </a:solidFill>
                      <a:latin typeface="Cambria Math" panose="02040503050406030204" pitchFamily="18" charset="0"/>
                    </a:rPr>
                    <m:t>N</m:t>
                  </m:r>
                  <m:r>
                    <a:rPr xmlns:a="http://schemas.openxmlformats.org/drawingml/2006/main" sz="5100" i="1">
                      <a:solidFill>
                        <a:srgbClr val="5C5C5C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5100" i="1">
                      <a:solidFill>
                        <a:srgbClr val="5C5C5C"/>
                      </a:solidFill>
                      <a:latin typeface="Cambria Math" panose="02040503050406030204" pitchFamily="18" charset="0"/>
                    </a:rPr>
                    <m:t>0,</m:t>
                  </m:r>
                  <m:r>
                    <m:rPr>
                      <m:sty m:val="b"/>
                    </m:rPr>
                    <a:rPr xmlns:a="http://schemas.openxmlformats.org/drawingml/2006/main" sz="5100" i="1">
                      <a:solidFill>
                        <a:srgbClr val="5C5C5C"/>
                      </a:solidFill>
                      <a:latin typeface="Cambria Math" panose="02040503050406030204" pitchFamily="18" charset="0"/>
                    </a:rPr>
                    <m:t>I</m:t>
                  </m:r>
                  <m:r>
                    <a:rPr xmlns:a="http://schemas.openxmlformats.org/drawingml/2006/main" sz="5100" i="1">
                      <a:solidFill>
                        <a:srgbClr val="5C5C5C"/>
                      </a:solidFill>
                      <a:latin typeface="Cambria Math" panose="02040503050406030204" pitchFamily="18" charset="0"/>
                    </a:rPr>
                    <m:t>)</m:t>
                  </m:r>
                </m:oMath>
              </m:oMathPara>
            </a14:m>
          </a:p>
          <a:p>
            <a:pPr lvl="1"/>
            <a14:m>
              <m:oMathPara>
                <m:oMathParaPr>
                  <m:jc m:val="left"/>
                </m:oMathParaPr>
                <m:oMath>
                  <m:sSub>
                    <m:e>
                      <m:r>
                        <a:rPr xmlns:a="http://schemas.openxmlformats.org/drawingml/2006/main" sz="5100" i="1">
                          <a:solidFill>
                            <a:srgbClr val="5C5C5C"/>
                          </a:solidFill>
                          <a:latin typeface="Cambria Math" panose="02040503050406030204" pitchFamily="18" charset="0"/>
                        </a:rPr>
                        <m:t>σ</m:t>
                      </m:r>
                    </m:e>
                    <m:sub>
                      <m:r>
                        <a:rPr xmlns:a="http://schemas.openxmlformats.org/drawingml/2006/main" sz="5100" i="1">
                          <a:solidFill>
                            <a:srgbClr val="5C5C5C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</m:sub>
                  </m:sSub>
                  <m:r>
                    <a:rPr xmlns:a="http://schemas.openxmlformats.org/drawingml/2006/main" sz="5100" i="1">
                      <a:solidFill>
                        <a:srgbClr val="5C5C5C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5100" i="1">
                      <a:solidFill>
                        <a:srgbClr val="5C5C5C"/>
                      </a:solidFill>
                      <a:latin typeface="Cambria Math" panose="02040503050406030204" pitchFamily="18" charset="0"/>
                    </a:rPr>
                    <m:t>0.1</m:t>
                  </m:r>
                </m:oMath>
              </m:oMathPara>
            </a14:m>
          </a:p>
          <a:p>
            <a:pPr>
              <a:defRPr b="1"/>
            </a:pPr>
            <a:r>
              <a:t>Metric</a:t>
            </a:r>
          </a:p>
          <a:p>
            <a:pPr lvl="1"/>
            <a:r>
              <a:t>Norm Fraction over Spurious features</a:t>
            </a:r>
          </a:p>
        </p:txBody>
      </p:sp>
      <p:pic>
        <p:nvPicPr>
          <p:cNvPr id="245" name="Screenshot 1403-09-06 at 8.50.47 AM.png" descr="Screenshot 1403-09-06 at 8.50.47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670411" y="4230179"/>
            <a:ext cx="5219102" cy="2533545"/>
          </a:xfrm>
          <a:prstGeom prst="rect">
            <a:avLst/>
          </a:prstGeom>
          <a:ln w="12700">
            <a:miter lim="400000"/>
          </a:ln>
        </p:spPr>
      </p:pic>
      <p:pic>
        <p:nvPicPr>
          <p:cNvPr id="246" name="Screenshot 1403-09-06 at 8.48.02 AM.png" descr="Screenshot 1403-09-06 at 8.48.02 A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695561" y="3820784"/>
            <a:ext cx="5761824" cy="3352334"/>
          </a:xfrm>
          <a:prstGeom prst="rect">
            <a:avLst/>
          </a:prstGeom>
          <a:ln w="12700">
            <a:miter lim="400000"/>
          </a:ln>
        </p:spPr>
      </p:pic>
      <p:sp>
        <p:nvSpPr>
          <p:cNvPr id="247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48" name="Screenshot 1403-09-06 at 11.26.00 AM.png" descr="Screenshot 1403-09-06 at 11.26.00 AM.png"/>
          <p:cNvPicPr>
            <a:picLocks noChangeAspect="1"/>
          </p:cNvPicPr>
          <p:nvPr/>
        </p:nvPicPr>
        <p:blipFill>
          <a:blip r:embed="rId4">
            <a:extLst/>
          </a:blip>
          <a:srcRect l="0" t="5735" r="0" b="0"/>
          <a:stretch>
            <a:fillRect/>
          </a:stretch>
        </p:blipFill>
        <p:spPr>
          <a:xfrm>
            <a:off x="9061846" y="9528305"/>
            <a:ext cx="6260210" cy="231036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Abstract background with layers of red and white rectangles" descr="Abstract background with layers of red and white rectangles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0" t="957" r="0" b="22128"/>
          <a:stretch>
            <a:fillRect/>
          </a:stretch>
        </p:blipFill>
        <p:spPr>
          <a:xfrm>
            <a:off x="852166" y="1278483"/>
            <a:ext cx="22351940" cy="7462837"/>
          </a:xfrm>
          <a:prstGeom prst="rect">
            <a:avLst/>
          </a:prstGeom>
        </p:spPr>
      </p:pic>
      <p:sp>
        <p:nvSpPr>
          <p:cNvPr id="251" name="Figure 1) Reliance on Spurious features"/>
          <p:cNvSpPr/>
          <p:nvPr/>
        </p:nvSpPr>
        <p:spPr>
          <a:xfrm>
            <a:off x="852165" y="8842920"/>
            <a:ext cx="22352002" cy="622301"/>
          </a:xfrm>
          <a:prstGeom prst="roundRect">
            <a:avLst>
              <a:gd name="adj" fmla="val 0"/>
            </a:avLst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spcBef>
                <a:spcPts val="0"/>
              </a:spcBef>
              <a:defRPr i="1" spc="29" sz="3000"/>
            </a:lvl1pPr>
          </a:lstStyle>
          <a:p>
            <a:pPr/>
            <a:r>
              <a:t>Figure 1) Reliance on Spurious features</a:t>
            </a:r>
          </a:p>
        </p:txBody>
      </p:sp>
      <p:sp>
        <p:nvSpPr>
          <p:cNvPr id="252" name="Empirical Evidences with linear models…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Empirical Evidences with linear models</a:t>
            </a:r>
          </a:p>
          <a:p>
            <a:pPr/>
            <a:r>
              <a:t>(Reliance on Spurious features)</a:t>
            </a:r>
          </a:p>
        </p:txBody>
      </p:sp>
      <p:sp>
        <p:nvSpPr>
          <p:cNvPr id="253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Abstract background with overlapping green and yellow shapes" descr="Abstract background with overlapping green and yellow shapes"/>
          <p:cNvPicPr>
            <a:picLocks noChangeAspect="1"/>
          </p:cNvPicPr>
          <p:nvPr>
            <p:ph type="pic" idx="22"/>
          </p:nvPr>
        </p:nvPicPr>
        <p:blipFill>
          <a:blip r:embed="rId2">
            <a:extLst/>
          </a:blip>
          <a:srcRect l="0" t="1026" r="0" b="35374"/>
          <a:stretch>
            <a:fillRect/>
          </a:stretch>
        </p:blipFill>
        <p:spPr>
          <a:xfrm>
            <a:off x="7126882" y="1628868"/>
            <a:ext cx="10130097" cy="7665182"/>
          </a:xfrm>
          <a:prstGeom prst="rect">
            <a:avLst/>
          </a:prstGeom>
        </p:spPr>
      </p:pic>
      <p:sp>
        <p:nvSpPr>
          <p:cNvPr id="256" name="Figure 2) Effect of Scale of spurious features for"/>
          <p:cNvSpPr/>
          <p:nvPr/>
        </p:nvSpPr>
        <p:spPr>
          <a:xfrm>
            <a:off x="7126882" y="9395712"/>
            <a:ext cx="10130236" cy="678400"/>
          </a:xfrm>
          <a:prstGeom prst="roundRect">
            <a:avLst>
              <a:gd name="adj" fmla="val 0"/>
            </a:avLst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1" spc="29" sz="3000"/>
            </a:pPr>
            <a:r>
              <a:t>Figure 2) Effect of Scale of spurious features for </a:t>
            </a:r>
            <a14:m>
              <m:oMath>
                <m:sSub>
                  <m:e>
                    <m:r>
                      <a:rPr xmlns:a="http://schemas.openxmlformats.org/drawingml/2006/main" sz="3300" i="1">
                        <a:solidFill>
                          <a:srgbClr val="5C5C5C"/>
                        </a:solidFill>
                        <a:latin typeface="Cambria Math" panose="02040503050406030204" pitchFamily="18" charset="0"/>
                      </a:rPr>
                      <m:t>l</m:t>
                    </m:r>
                  </m:e>
                  <m:sub>
                    <m:r>
                      <m:rPr>
                        <m:sty m:val="p"/>
                      </m:rPr>
                      <a:rPr xmlns:a="http://schemas.openxmlformats.org/drawingml/2006/main" sz="3300" i="1">
                        <a:solidFill>
                          <a:srgbClr val="5C5C5C"/>
                        </a:solidFill>
                        <a:latin typeface="Cambria Math" panose="02040503050406030204" pitchFamily="18" charset="0"/>
                      </a:rPr>
                      <m:t>∞</m:t>
                    </m:r>
                  </m:sub>
                </m:sSub>
              </m:oMath>
            </a14:m>
          </a:p>
        </p:txBody>
      </p:sp>
      <p:sp>
        <p:nvSpPr>
          <p:cNvPr id="257" name="Empirical Evidences with linear models…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Empirical Evidences with linear models</a:t>
            </a:r>
          </a:p>
          <a:p>
            <a:pPr/>
            <a:r>
              <a:t>(Scale of spurious features)</a:t>
            </a:r>
          </a:p>
        </p:txBody>
      </p:sp>
      <p:sp>
        <p:nvSpPr>
          <p:cNvPr id="258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Abstract background with overlapping blue, green, and white circles of different sizes" descr="Abstract background with overlapping blue, green, and white circles of different sizes"/>
          <p:cNvPicPr>
            <a:picLocks noChangeAspect="1"/>
          </p:cNvPicPr>
          <p:nvPr>
            <p:ph type="pic" idx="23"/>
          </p:nvPr>
        </p:nvPicPr>
        <p:blipFill>
          <a:blip r:embed="rId2">
            <a:extLst/>
          </a:blip>
          <a:srcRect l="1092" t="0" r="1092" b="25122"/>
          <a:stretch>
            <a:fillRect/>
          </a:stretch>
        </p:blipFill>
        <p:spPr>
          <a:xfrm>
            <a:off x="1015999" y="1228700"/>
            <a:ext cx="22351965" cy="7850242"/>
          </a:xfrm>
          <a:prstGeom prst="rect">
            <a:avLst/>
          </a:prstGeom>
        </p:spPr>
      </p:pic>
      <p:sp>
        <p:nvSpPr>
          <p:cNvPr id="261" name="Figure 3) Effect of spurious reliance on distributional robustness"/>
          <p:cNvSpPr/>
          <p:nvPr/>
        </p:nvSpPr>
        <p:spPr>
          <a:xfrm>
            <a:off x="1015999" y="9180541"/>
            <a:ext cx="22352001" cy="622301"/>
          </a:xfrm>
          <a:prstGeom prst="roundRect">
            <a:avLst>
              <a:gd name="adj" fmla="val 0"/>
            </a:avLst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spcBef>
                <a:spcPts val="0"/>
              </a:spcBef>
              <a:defRPr i="1" spc="29" sz="3000"/>
            </a:lvl1pPr>
          </a:lstStyle>
          <a:p>
            <a:pPr/>
            <a:r>
              <a:t>Figure 3) Effect of spurious reliance on distributional robustness</a:t>
            </a:r>
          </a:p>
        </p:txBody>
      </p:sp>
      <p:sp>
        <p:nvSpPr>
          <p:cNvPr id="262" name="Empirical Evidences with linear models…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Empirical Evidences with linear models</a:t>
            </a:r>
          </a:p>
          <a:p>
            <a:pPr/>
            <a:r>
              <a:t>(Effect of spurious reliance on distributional robustness)</a:t>
            </a:r>
          </a:p>
        </p:txBody>
      </p:sp>
      <p:sp>
        <p:nvSpPr>
          <p:cNvPr id="263" name="Slide Number"/>
          <p:cNvSpPr txBox="1"/>
          <p:nvPr>
            <p:ph type="sldNum" sz="quarter" idx="4294967295"/>
          </p:nvPr>
        </p:nvSpPr>
        <p:spPr>
          <a:xfrm>
            <a:off x="23083465" y="12928600"/>
            <a:ext cx="284523" cy="4699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Line"/>
          <p:cNvSpPr/>
          <p:nvPr/>
        </p:nvSpPr>
        <p:spPr>
          <a:xfrm>
            <a:off x="1016000" y="2222500"/>
            <a:ext cx="22352000" cy="5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66" name="Empirical Evidence with Deep model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92479">
              <a:spcBef>
                <a:spcPts val="3100"/>
              </a:spcBef>
              <a:defRPr sz="7200"/>
            </a:lvl1pPr>
          </a:lstStyle>
          <a:p>
            <a:pPr/>
            <a:r>
              <a:t>Empirical Evidence with Deep models</a:t>
            </a:r>
          </a:p>
        </p:txBody>
      </p:sp>
      <p:sp>
        <p:nvSpPr>
          <p:cNvPr id="267" name="Model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88950" indent="-488950" defTabSz="635634">
              <a:spcBef>
                <a:spcPts val="1900"/>
              </a:spcBef>
              <a:defRPr sz="3464"/>
            </a:pPr>
            <a:r>
              <a:t>Models</a:t>
            </a:r>
          </a:p>
          <a:p>
            <a:pPr lvl="1" marL="977900" indent="-488950" defTabSz="635634">
              <a:spcBef>
                <a:spcPts val="1900"/>
              </a:spcBef>
              <a:defRPr sz="3464"/>
            </a:pPr>
            <a:r>
              <a:t>ResNet18, ResNet50</a:t>
            </a:r>
          </a:p>
          <a:p>
            <a:pPr marL="488950" indent="-488950" defTabSz="635634">
              <a:spcBef>
                <a:spcPts val="1900"/>
              </a:spcBef>
              <a:defRPr sz="3464"/>
            </a:pPr>
            <a:r>
              <a:t>Norms</a:t>
            </a:r>
          </a:p>
          <a:p>
            <a:pPr lvl="1" marL="977900" indent="-488950" defTabSz="635634">
              <a:spcBef>
                <a:spcPts val="1900"/>
              </a:spcBef>
              <a:defRPr sz="3464"/>
            </a:pPr>
            <a14:m>
              <m:oMath>
                <m:sSub>
                  <m:e>
                    <m:r>
                      <a:rPr xmlns:a="http://schemas.openxmlformats.org/drawingml/2006/main" sz="3900" i="1">
                        <a:solidFill>
                          <a:srgbClr val="5C5C5C"/>
                        </a:solidFill>
                        <a:latin typeface="Cambria Math" panose="02040503050406030204" pitchFamily="18" charset="0"/>
                      </a:rPr>
                      <m:t>l</m:t>
                    </m:r>
                  </m:e>
                  <m:sub>
                    <m:r>
                      <a:rPr xmlns:a="http://schemas.openxmlformats.org/drawingml/2006/main" sz="3900" i="1">
                        <a:solidFill>
                          <a:srgbClr val="5C5C5C"/>
                        </a:solidFill>
                        <a:latin typeface="Cambria Math" panose="02040503050406030204" pitchFamily="18" charset="0"/>
                      </a:rPr>
                      <m:t>2</m:t>
                    </m:r>
                  </m:sub>
                </m:sSub>
              </m:oMath>
            </a14:m>
            <a:r>
              <a:t>, </a:t>
            </a:r>
            <a14:m>
              <m:oMath>
                <m:sSub>
                  <m:e>
                    <m:r>
                      <a:rPr xmlns:a="http://schemas.openxmlformats.org/drawingml/2006/main" sz="3900" i="1">
                        <a:solidFill>
                          <a:srgbClr val="5C5C5C"/>
                        </a:solidFill>
                        <a:latin typeface="Cambria Math" panose="02040503050406030204" pitchFamily="18" charset="0"/>
                      </a:rPr>
                      <m:t>l</m:t>
                    </m:r>
                  </m:e>
                  <m:sub>
                    <m:r>
                      <m:rPr>
                        <m:sty m:val="p"/>
                      </m:rPr>
                      <a:rPr xmlns:a="http://schemas.openxmlformats.org/drawingml/2006/main" sz="3900" i="1">
                        <a:solidFill>
                          <a:srgbClr val="5C5C5C"/>
                        </a:solidFill>
                        <a:latin typeface="Cambria Math" panose="02040503050406030204" pitchFamily="18" charset="0"/>
                      </a:rPr>
                      <m:t>∞</m:t>
                    </m:r>
                  </m:sub>
                </m:sSub>
              </m:oMath>
            </a14:m>
          </a:p>
          <a:p>
            <a:pPr marL="488950" indent="-488950" defTabSz="635634">
              <a:spcBef>
                <a:spcPts val="1900"/>
              </a:spcBef>
              <a:defRPr sz="3464"/>
            </a:pPr>
            <a:r>
              <a:t>Datasets</a:t>
            </a:r>
          </a:p>
          <a:p>
            <a:pPr lvl="1" marL="977900" indent="-488950" defTabSz="635634">
              <a:spcBef>
                <a:spcPts val="1900"/>
              </a:spcBef>
              <a:defRPr sz="3464"/>
            </a:pPr>
            <a:r>
              <a:t>ImageNet-C</a:t>
            </a:r>
          </a:p>
          <a:p>
            <a:pPr lvl="1" marL="977900" indent="-488950" defTabSz="635634">
              <a:spcBef>
                <a:spcPts val="1900"/>
              </a:spcBef>
              <a:defRPr sz="3464"/>
            </a:pPr>
            <a:r>
              <a:t>ObjectNet</a:t>
            </a:r>
          </a:p>
          <a:p>
            <a:pPr lvl="1" marL="977900" indent="-488950" defTabSz="635634">
              <a:spcBef>
                <a:spcPts val="1900"/>
              </a:spcBef>
              <a:defRPr sz="3464"/>
            </a:pPr>
            <a:r>
              <a:t>RIVAL10</a:t>
            </a:r>
          </a:p>
          <a:p>
            <a:pPr lvl="1" marL="977900" indent="-488950" defTabSz="635634">
              <a:spcBef>
                <a:spcPts val="1900"/>
              </a:spcBef>
              <a:defRPr sz="3464"/>
            </a:pPr>
            <a:r>
              <a:t>Salient ImageNet-1M</a:t>
            </a:r>
          </a:p>
          <a:p>
            <a:pPr lvl="1" marL="977900" indent="-488950" defTabSz="635634">
              <a:spcBef>
                <a:spcPts val="1900"/>
              </a:spcBef>
              <a:defRPr sz="3464"/>
            </a:pPr>
            <a:r>
              <a:t>ImageNet-9</a:t>
            </a:r>
          </a:p>
          <a:p>
            <a:pPr lvl="1" marL="977900" indent="-488950" defTabSz="635634">
              <a:spcBef>
                <a:spcPts val="1900"/>
              </a:spcBef>
              <a:defRPr sz="3464"/>
            </a:pPr>
            <a:r>
              <a:t>WaterBird</a:t>
            </a:r>
          </a:p>
          <a:p>
            <a:pPr lvl="1" marL="977900" indent="-488950" defTabSz="635634">
              <a:spcBef>
                <a:spcPts val="1900"/>
              </a:spcBef>
              <a:defRPr sz="3464"/>
            </a:pPr>
            <a:r>
              <a:t>CIFAR10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Line"/>
          <p:cNvSpPr/>
          <p:nvPr/>
        </p:nvSpPr>
        <p:spPr>
          <a:xfrm>
            <a:off x="13208000" y="2222500"/>
            <a:ext cx="10160000" cy="3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pic>
        <p:nvPicPr>
          <p:cNvPr id="156" name="Abstract background with layers of red and white rectangles" descr="Abstract background with layers of red and white rectangles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2734" t="755" r="10665" b="8629"/>
          <a:stretch>
            <a:fillRect/>
          </a:stretch>
        </p:blipFill>
        <p:spPr>
          <a:xfrm>
            <a:off x="0" y="0"/>
            <a:ext cx="12065000" cy="13716000"/>
          </a:xfrm>
          <a:prstGeom prst="rect">
            <a:avLst/>
          </a:prstGeom>
        </p:spPr>
      </p:pic>
      <p:sp>
        <p:nvSpPr>
          <p:cNvPr id="157" name="Natural Distributional Robustnes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09930">
              <a:spcBef>
                <a:spcPts val="2800"/>
              </a:spcBef>
              <a:defRPr sz="6450"/>
            </a:lvl1pPr>
          </a:lstStyle>
          <a:p>
            <a:pPr/>
            <a:r>
              <a:t>Natural Distributional Robustness</a:t>
            </a:r>
          </a:p>
        </p:txBody>
      </p:sp>
      <p:sp>
        <p:nvSpPr>
          <p:cNvPr id="158" name="Ensuring models rely on core features (causal) rather than spurious features (correlated but non-causal)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Ensuring models rely on </a:t>
            </a:r>
            <a:r>
              <a:rPr b="1"/>
              <a:t>core features</a:t>
            </a:r>
            <a:r>
              <a:t> (causal) rather than </a:t>
            </a:r>
            <a:r>
              <a:rPr b="1"/>
              <a:t>spurious features</a:t>
            </a:r>
            <a:r>
              <a:t> (correlated but non-causal)</a:t>
            </a:r>
          </a:p>
          <a:p>
            <a:pPr/>
            <a:r>
              <a:rPr b="1"/>
              <a:t>Spurious features</a:t>
            </a:r>
            <a:r>
              <a:t> are features that only hold in specific training distributions but broken under others.</a:t>
            </a:r>
          </a:p>
          <a:p>
            <a:pPr/>
            <a:r>
              <a:rPr b="1"/>
              <a:t>Core features</a:t>
            </a:r>
            <a:r>
              <a:t> are causal features that remain predictive across all distributions.</a:t>
            </a:r>
          </a:p>
        </p:txBody>
      </p:sp>
      <p:sp>
        <p:nvSpPr>
          <p:cNvPr id="159" name="Slide Number"/>
          <p:cNvSpPr txBox="1"/>
          <p:nvPr>
            <p:ph type="sldNum" sz="quarter" idx="4294967295"/>
          </p:nvPr>
        </p:nvSpPr>
        <p:spPr>
          <a:xfrm>
            <a:off x="23101293" y="12928600"/>
            <a:ext cx="266695" cy="4699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Abstract background with layers of red and white rectangles" descr="Abstract background with layers of red and white rectangles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0" t="5835" r="0" b="0"/>
          <a:stretch>
            <a:fillRect/>
          </a:stretch>
        </p:blipFill>
        <p:spPr>
          <a:xfrm>
            <a:off x="1961154" y="1749327"/>
            <a:ext cx="8905380" cy="8143925"/>
          </a:xfrm>
          <a:prstGeom prst="rect">
            <a:avLst/>
          </a:prstGeom>
        </p:spPr>
      </p:pic>
      <p:sp>
        <p:nvSpPr>
          <p:cNvPr id="270" name="Figure 4) ObjectNet"/>
          <p:cNvSpPr/>
          <p:nvPr/>
        </p:nvSpPr>
        <p:spPr>
          <a:xfrm>
            <a:off x="252273" y="9994851"/>
            <a:ext cx="12323142" cy="622301"/>
          </a:xfrm>
          <a:prstGeom prst="roundRect">
            <a:avLst>
              <a:gd name="adj" fmla="val 0"/>
            </a:avLst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spcBef>
                <a:spcPts val="0"/>
              </a:spcBef>
              <a:defRPr i="1" spc="29" sz="3000"/>
            </a:lvl1pPr>
          </a:lstStyle>
          <a:p>
            <a:pPr/>
            <a:r>
              <a:t>Figure 4) ObjectNet</a:t>
            </a:r>
          </a:p>
        </p:txBody>
      </p:sp>
      <p:pic>
        <p:nvPicPr>
          <p:cNvPr id="271" name="Abstract background with overlapping green and yellow shapes" descr="Abstract background with overlapping green and yellow shapes"/>
          <p:cNvPicPr>
            <a:picLocks noChangeAspect="1"/>
          </p:cNvPicPr>
          <p:nvPr>
            <p:ph type="pic" idx="22"/>
          </p:nvPr>
        </p:nvPicPr>
        <p:blipFill>
          <a:blip r:embed="rId3">
            <a:extLst/>
          </a:blip>
          <a:srcRect l="0" t="0" r="0" b="12908"/>
          <a:stretch>
            <a:fillRect/>
          </a:stretch>
        </p:blipFill>
        <p:spPr>
          <a:xfrm>
            <a:off x="11227296" y="1895125"/>
            <a:ext cx="11403708" cy="7980838"/>
          </a:xfrm>
          <a:prstGeom prst="rect">
            <a:avLst/>
          </a:prstGeom>
        </p:spPr>
      </p:pic>
      <p:sp>
        <p:nvSpPr>
          <p:cNvPr id="272" name="Figure 5) ImageNet-C"/>
          <p:cNvSpPr/>
          <p:nvPr/>
        </p:nvSpPr>
        <p:spPr>
          <a:xfrm>
            <a:off x="9130261" y="9977562"/>
            <a:ext cx="15597778" cy="622301"/>
          </a:xfrm>
          <a:prstGeom prst="roundRect">
            <a:avLst>
              <a:gd name="adj" fmla="val 0"/>
            </a:avLst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spcBef>
                <a:spcPts val="0"/>
              </a:spcBef>
              <a:defRPr i="1" spc="29" sz="3000"/>
            </a:lvl1pPr>
          </a:lstStyle>
          <a:p>
            <a:pPr/>
            <a:r>
              <a:t>Figure 5) ImageNet-C</a:t>
            </a:r>
          </a:p>
        </p:txBody>
      </p:sp>
      <p:sp>
        <p:nvSpPr>
          <p:cNvPr id="273" name="ObjectNet vs ImageNet-C datasets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ObjectNet vs ImageNet-C datasets</a:t>
            </a:r>
          </a:p>
        </p:txBody>
      </p:sp>
      <p:sp>
        <p:nvSpPr>
          <p:cNvPr id="274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Line"/>
          <p:cNvSpPr/>
          <p:nvPr/>
        </p:nvSpPr>
        <p:spPr>
          <a:xfrm>
            <a:off x="1016000" y="2222500"/>
            <a:ext cx="22352000" cy="5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77" name="Empirical Evidence with Deep model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92479">
              <a:spcBef>
                <a:spcPts val="3100"/>
              </a:spcBef>
              <a:defRPr sz="7200"/>
            </a:lvl1pPr>
          </a:lstStyle>
          <a:p>
            <a:pPr/>
            <a:r>
              <a:t>Empirical Evidence with Deep models</a:t>
            </a:r>
          </a:p>
        </p:txBody>
      </p:sp>
      <p:sp>
        <p:nvSpPr>
          <p:cNvPr id="278" name="Adversarial Training hurts Natural Distributional Robustness only when Spurious Correlations are broken.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Adversarial Training hurts Natural Distributional Robustness </a:t>
            </a:r>
            <a:r>
              <a:rPr i="1"/>
              <a:t>only </a:t>
            </a:r>
            <a:r>
              <a:t>when Spurious Correlations are broken.</a:t>
            </a:r>
          </a:p>
        </p:txBody>
      </p:sp>
      <p:sp>
        <p:nvSpPr>
          <p:cNvPr id="279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82" name="Group"/>
          <p:cNvGrpSpPr/>
          <p:nvPr/>
        </p:nvGrpSpPr>
        <p:grpSpPr>
          <a:xfrm>
            <a:off x="447939" y="4681554"/>
            <a:ext cx="21613905" cy="7859505"/>
            <a:chOff x="0" y="0"/>
            <a:chExt cx="21613903" cy="7859504"/>
          </a:xfrm>
        </p:grpSpPr>
        <p:pic>
          <p:nvPicPr>
            <p:cNvPr id="280" name="Screenshot 1403-09-06 at 12.03.51 PM.png" descr="Screenshot 1403-09-06 at 12.03.51 PM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12087" r="0" b="0"/>
            <a:stretch>
              <a:fillRect/>
            </a:stretch>
          </p:blipFill>
          <p:spPr>
            <a:xfrm>
              <a:off x="0" y="0"/>
              <a:ext cx="21613903" cy="708924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81" name="Caption"/>
            <p:cNvSpPr/>
            <p:nvPr/>
          </p:nvSpPr>
          <p:spPr>
            <a:xfrm>
              <a:off x="0" y="7237204"/>
              <a:ext cx="21613904" cy="622301"/>
            </a:xfrm>
            <a:prstGeom prst="roundRect">
              <a:avLst>
                <a:gd name="adj" fmla="val 0"/>
              </a:avLst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>
                <a:spcBef>
                  <a:spcPts val="0"/>
                </a:spcBef>
                <a:defRPr i="1" spc="29" sz="3000"/>
              </a:lvl1pPr>
            </a:lstStyle>
            <a:p>
              <a:pPr/>
              <a:r>
                <a:t>Figure 6) OOD accuracy vs in distribution accuracy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Line"/>
          <p:cNvSpPr/>
          <p:nvPr/>
        </p:nvSpPr>
        <p:spPr>
          <a:xfrm>
            <a:off x="1016000" y="2222500"/>
            <a:ext cx="22352000" cy="5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85" name="Empirical Evidence with Deep model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92479">
              <a:spcBef>
                <a:spcPts val="3100"/>
              </a:spcBef>
              <a:defRPr sz="7200"/>
            </a:lvl1pPr>
          </a:lstStyle>
          <a:p>
            <a:pPr/>
            <a:r>
              <a:t>Empirical Evidence with Deep models</a:t>
            </a:r>
          </a:p>
        </p:txBody>
      </p:sp>
      <p:sp>
        <p:nvSpPr>
          <p:cNvPr id="286" name="Reduced Core Sensitivity, and Difference in the Effect of  Adversarial Training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Reduced Core Sensitivity, and Difference in the Effect of </a:t>
            </a:r>
            <a14:m>
              <m:oMath>
                <m:sSub>
                  <m:e>
                    <m:r>
                      <a:rPr xmlns:a="http://schemas.openxmlformats.org/drawingml/2006/main" sz="5100" i="1">
                        <a:solidFill>
                          <a:srgbClr val="5C5C5C"/>
                        </a:solidFill>
                        <a:latin typeface="Cambria Math" panose="02040503050406030204" pitchFamily="18" charset="0"/>
                      </a:rPr>
                      <m:t>l</m:t>
                    </m:r>
                  </m:e>
                  <m:sub>
                    <m:r>
                      <a:rPr xmlns:a="http://schemas.openxmlformats.org/drawingml/2006/main" sz="5100" i="1">
                        <a:solidFill>
                          <a:srgbClr val="5C5C5C"/>
                        </a:solidFill>
                        <a:latin typeface="Cambria Math" panose="02040503050406030204" pitchFamily="18" charset="0"/>
                      </a:rPr>
                      <m:t>2</m:t>
                    </m:r>
                  </m:sub>
                </m:sSub>
                <m:r>
                  <a:rPr xmlns:a="http://schemas.openxmlformats.org/drawingml/2006/main" sz="5100" i="1">
                    <a:solidFill>
                      <a:srgbClr val="5C5C5C"/>
                    </a:solidFill>
                    <a:latin typeface="Cambria Math" panose="02040503050406030204" pitchFamily="18" charset="0"/>
                  </a:rPr>
                  <m:t>a</m:t>
                </m:r>
                <m:r>
                  <a:rPr xmlns:a="http://schemas.openxmlformats.org/drawingml/2006/main" sz="5100" i="1">
                    <a:solidFill>
                      <a:srgbClr val="5C5C5C"/>
                    </a:solidFill>
                    <a:latin typeface="Cambria Math" panose="02040503050406030204" pitchFamily="18" charset="0"/>
                  </a:rPr>
                  <m:t>n</m:t>
                </m:r>
                <m:r>
                  <a:rPr xmlns:a="http://schemas.openxmlformats.org/drawingml/2006/main" sz="5100" i="1">
                    <a:solidFill>
                      <a:srgbClr val="5C5C5C"/>
                    </a:solidFill>
                    <a:latin typeface="Cambria Math" panose="02040503050406030204" pitchFamily="18" charset="0"/>
                  </a:rPr>
                  <m:t>d</m:t>
                </m:r>
                <m:sSub>
                  <m:e>
                    <m:r>
                      <a:rPr xmlns:a="http://schemas.openxmlformats.org/drawingml/2006/main" sz="5100" i="1">
                        <a:solidFill>
                          <a:srgbClr val="5C5C5C"/>
                        </a:solidFill>
                        <a:latin typeface="Cambria Math" panose="02040503050406030204" pitchFamily="18" charset="0"/>
                      </a:rPr>
                      <m:t>l</m:t>
                    </m:r>
                  </m:e>
                  <m:sub>
                    <m:r>
                      <m:rPr>
                        <m:sty m:val="p"/>
                      </m:rPr>
                      <a:rPr xmlns:a="http://schemas.openxmlformats.org/drawingml/2006/main" sz="5100" i="1">
                        <a:solidFill>
                          <a:srgbClr val="5C5C5C"/>
                        </a:solidFill>
                        <a:latin typeface="Cambria Math" panose="02040503050406030204" pitchFamily="18" charset="0"/>
                      </a:rPr>
                      <m:t>∞</m:t>
                    </m:r>
                  </m:sub>
                </m:sSub>
              </m:oMath>
            </a14:m>
            <a:r>
              <a:t>Adversarial Training</a:t>
            </a:r>
          </a:p>
        </p:txBody>
      </p:sp>
      <p:sp>
        <p:nvSpPr>
          <p:cNvPr id="287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90" name="Group"/>
          <p:cNvGrpSpPr/>
          <p:nvPr/>
        </p:nvGrpSpPr>
        <p:grpSpPr>
          <a:xfrm>
            <a:off x="2879192" y="4531290"/>
            <a:ext cx="16928864" cy="8159249"/>
            <a:chOff x="0" y="0"/>
            <a:chExt cx="16928862" cy="8159247"/>
          </a:xfrm>
        </p:grpSpPr>
        <p:pic>
          <p:nvPicPr>
            <p:cNvPr id="288" name="Screenshot 1403-09-06 at 12.10.15 PM.png" descr="Screenshot 1403-09-06 at 12.10.15 PM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16928863" cy="737924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89" name="Caption"/>
            <p:cNvSpPr/>
            <p:nvPr/>
          </p:nvSpPr>
          <p:spPr>
            <a:xfrm>
              <a:off x="0" y="7480848"/>
              <a:ext cx="16928863" cy="678400"/>
            </a:xfrm>
            <a:prstGeom prst="roundRect">
              <a:avLst>
                <a:gd name="adj" fmla="val 0"/>
              </a:avLst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spcBef>
                  <a:spcPts val="0"/>
                </a:spcBef>
                <a:defRPr i="1" spc="29" sz="3000"/>
              </a:pPr>
              <a:r>
                <a:t>Figure 7) Relative Foreground and Core sensitivity vs </a:t>
              </a:r>
              <a14:m>
                <m:oMath>
                  <m:r>
                    <a:rPr xmlns:a="http://schemas.openxmlformats.org/drawingml/2006/main" sz="3300" i="1">
                      <a:solidFill>
                        <a:srgbClr val="5C5C5C"/>
                      </a:solidFill>
                      <a:latin typeface="Cambria Math" panose="02040503050406030204" pitchFamily="18" charset="0"/>
                    </a:rPr>
                    <m:t>ϵ</m:t>
                  </m:r>
                </m:oMath>
              </a14:m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Line"/>
          <p:cNvSpPr/>
          <p:nvPr/>
        </p:nvSpPr>
        <p:spPr>
          <a:xfrm>
            <a:off x="1016000" y="2222500"/>
            <a:ext cx="22352000" cy="5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93" name="Empirical Evidence with Deep model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92479">
              <a:spcBef>
                <a:spcPts val="3100"/>
              </a:spcBef>
              <a:defRPr sz="7200"/>
            </a:lvl1pPr>
          </a:lstStyle>
          <a:p>
            <a:pPr/>
            <a:r>
              <a:t>Empirical Evidence with Deep models</a:t>
            </a:r>
          </a:p>
        </p:txBody>
      </p:sp>
      <p:sp>
        <p:nvSpPr>
          <p:cNvPr id="294" name="Adversarial Training Increases Background Reliance in Synthetic Datasets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Adversarial Training Increases Background Reliance in Synthetic Datasets</a:t>
            </a:r>
          </a:p>
        </p:txBody>
      </p:sp>
      <p:sp>
        <p:nvSpPr>
          <p:cNvPr id="295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98" name="Group"/>
          <p:cNvGrpSpPr/>
          <p:nvPr/>
        </p:nvGrpSpPr>
        <p:grpSpPr>
          <a:xfrm>
            <a:off x="2661233" y="3848848"/>
            <a:ext cx="17314982" cy="8888407"/>
            <a:chOff x="0" y="0"/>
            <a:chExt cx="17314980" cy="8888406"/>
          </a:xfrm>
        </p:grpSpPr>
        <p:pic>
          <p:nvPicPr>
            <p:cNvPr id="296" name="Screenshot 1403-09-06 at 12.13.12 PM.png" descr="Screenshot 1403-09-06 at 12.13.12 PM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17314981" cy="816450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97" name="Caption"/>
            <p:cNvSpPr/>
            <p:nvPr/>
          </p:nvSpPr>
          <p:spPr>
            <a:xfrm>
              <a:off x="0" y="8266106"/>
              <a:ext cx="17314981" cy="622301"/>
            </a:xfrm>
            <a:prstGeom prst="roundRect">
              <a:avLst>
                <a:gd name="adj" fmla="val 0"/>
              </a:avLst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>
                <a:spcBef>
                  <a:spcPts val="0"/>
                </a:spcBef>
                <a:defRPr i="1" spc="29" sz="3000"/>
              </a:lvl1pPr>
            </a:lstStyle>
            <a:p>
              <a:pPr/>
              <a:r>
                <a:t>Figure 8) Adversarial Training Increases Background Reliance 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Line"/>
          <p:cNvSpPr/>
          <p:nvPr/>
        </p:nvSpPr>
        <p:spPr>
          <a:xfrm>
            <a:off x="1016000" y="2222500"/>
            <a:ext cx="22352000" cy="5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01" name="Empirical Evidence with Deep model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92479">
              <a:spcBef>
                <a:spcPts val="3100"/>
              </a:spcBef>
              <a:defRPr sz="7200"/>
            </a:lvl1pPr>
          </a:lstStyle>
          <a:p>
            <a:pPr/>
            <a:r>
              <a:t>Empirical Evidence with Deep models</a:t>
            </a:r>
          </a:p>
        </p:txBody>
      </p:sp>
      <p:sp>
        <p:nvSpPr>
          <p:cNvPr id="302" name="Adversarial Training Increases Background Reliance in Synthetic Datasets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Adversarial Training Increases Background Reliance in Synthetic Datasets</a:t>
            </a:r>
          </a:p>
        </p:txBody>
      </p:sp>
      <p:sp>
        <p:nvSpPr>
          <p:cNvPr id="303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04" name="Screenshot 1403-09-06 at 12.13.12 PM.png" descr="Screenshot 1403-09-06 at 12.13.12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61233" y="3848848"/>
            <a:ext cx="17314982" cy="816450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07" name="Group"/>
          <p:cNvGrpSpPr/>
          <p:nvPr/>
        </p:nvGrpSpPr>
        <p:grpSpPr>
          <a:xfrm>
            <a:off x="1903829" y="3491634"/>
            <a:ext cx="17949000" cy="9602835"/>
            <a:chOff x="0" y="0"/>
            <a:chExt cx="17948998" cy="9602834"/>
          </a:xfrm>
        </p:grpSpPr>
        <p:pic>
          <p:nvPicPr>
            <p:cNvPr id="305" name="Screenshot 1403-09-06 at 12.13.45 PM.png" descr="Screenshot 1403-09-06 at 12.13.45 PM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7948999" cy="887893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06" name="Caption"/>
            <p:cNvSpPr/>
            <p:nvPr/>
          </p:nvSpPr>
          <p:spPr>
            <a:xfrm>
              <a:off x="0" y="8980534"/>
              <a:ext cx="17948999" cy="622301"/>
            </a:xfrm>
            <a:prstGeom prst="roundRect">
              <a:avLst>
                <a:gd name="adj" fmla="val 0"/>
              </a:avLst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>
                <a:spcBef>
                  <a:spcPts val="0"/>
                </a:spcBef>
                <a:defRPr i="1" spc="29" sz="3000"/>
              </a:lvl1pPr>
            </a:lstStyle>
            <a:p>
              <a:pPr/>
              <a:r>
                <a:t>Figure 9) Adversarial Training Increases Background Reliance 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Line"/>
          <p:cNvSpPr/>
          <p:nvPr/>
        </p:nvSpPr>
        <p:spPr>
          <a:xfrm>
            <a:off x="1016000" y="2222500"/>
            <a:ext cx="22352000" cy="5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10" name="Empirical Evidence with Deep model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92479">
              <a:spcBef>
                <a:spcPts val="3100"/>
              </a:spcBef>
              <a:defRPr sz="7200"/>
            </a:lvl1pPr>
          </a:lstStyle>
          <a:p>
            <a:pPr/>
            <a:r>
              <a:t>Empirical Evidence with Deep models</a:t>
            </a:r>
          </a:p>
        </p:txBody>
      </p:sp>
      <p:sp>
        <p:nvSpPr>
          <p:cNvPr id="311" name="Presence of Spurious Correlations Can Improve Adversarial Robustnes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Presence of Spurious Correlations Can </a:t>
            </a:r>
            <a:r>
              <a:rPr i="1"/>
              <a:t>Improve </a:t>
            </a:r>
            <a:r>
              <a:t>Adversarial Robustness</a:t>
            </a:r>
          </a:p>
          <a:p>
            <a:pPr lvl="1"/>
            <a:r>
              <a:t>The majority group consists of red-shifted images from classes 0−4 and green shifted images from classes 5 − 9, while the minority group has reverse color-shifts</a:t>
            </a:r>
          </a:p>
        </p:txBody>
      </p:sp>
      <p:sp>
        <p:nvSpPr>
          <p:cNvPr id="312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315" name="Group"/>
          <p:cNvGrpSpPr/>
          <p:nvPr/>
        </p:nvGrpSpPr>
        <p:grpSpPr>
          <a:xfrm>
            <a:off x="5199762" y="5689636"/>
            <a:ext cx="4572001" cy="7073901"/>
            <a:chOff x="0" y="0"/>
            <a:chExt cx="4572000" cy="7073899"/>
          </a:xfrm>
        </p:grpSpPr>
        <p:pic>
          <p:nvPicPr>
            <p:cNvPr id="313" name="Screenshot 1403-09-06 at 12.15.56 PM.png" descr="Screenshot 1403-09-06 at 12.15.56 PM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0" r="48986" b="0"/>
            <a:stretch>
              <a:fillRect/>
            </a:stretch>
          </p:blipFill>
          <p:spPr>
            <a:xfrm>
              <a:off x="60523" y="0"/>
              <a:ext cx="4450885" cy="58293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14" name="Caption"/>
            <p:cNvSpPr/>
            <p:nvPr/>
          </p:nvSpPr>
          <p:spPr>
            <a:xfrm>
              <a:off x="0" y="5930900"/>
              <a:ext cx="4572000" cy="1143000"/>
            </a:xfrm>
            <a:prstGeom prst="roundRect">
              <a:avLst>
                <a:gd name="adj" fmla="val 0"/>
              </a:avLst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>
                <a:spcBef>
                  <a:spcPts val="0"/>
                </a:spcBef>
                <a:defRPr i="1" spc="29" sz="3000"/>
              </a:lvl1pPr>
            </a:lstStyle>
            <a:p>
              <a:pPr/>
              <a:r>
                <a:t>Figure 10) CIFAR10 red/green shifted </a:t>
              </a:r>
            </a:p>
          </p:txBody>
        </p:sp>
      </p:grpSp>
      <p:grpSp>
        <p:nvGrpSpPr>
          <p:cNvPr id="318" name="Group"/>
          <p:cNvGrpSpPr/>
          <p:nvPr/>
        </p:nvGrpSpPr>
        <p:grpSpPr>
          <a:xfrm>
            <a:off x="12076900" y="5509702"/>
            <a:ext cx="7159505" cy="6913069"/>
            <a:chOff x="0" y="0"/>
            <a:chExt cx="7159504" cy="6913068"/>
          </a:xfrm>
        </p:grpSpPr>
        <p:pic>
          <p:nvPicPr>
            <p:cNvPr id="316" name="Screenshot 1403-09-06 at 12.16.23 PM.png" descr="Screenshot 1403-09-06 at 12.16.23 PM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7159505" cy="618916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17" name="Caption"/>
            <p:cNvSpPr/>
            <p:nvPr/>
          </p:nvSpPr>
          <p:spPr>
            <a:xfrm>
              <a:off x="0" y="6290768"/>
              <a:ext cx="7159505" cy="622301"/>
            </a:xfrm>
            <a:prstGeom prst="roundRect">
              <a:avLst>
                <a:gd name="adj" fmla="val 0"/>
              </a:avLst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>
                <a:spcBef>
                  <a:spcPts val="0"/>
                </a:spcBef>
                <a:defRPr i="1" spc="29" sz="3000"/>
              </a:lvl1pPr>
            </a:lstStyle>
            <a:p>
              <a:pPr/>
              <a:r>
                <a:t>Figure 11) Reverse Effect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THank You!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THank You!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Questions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Questions?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1" name="Group"/>
          <p:cNvGrpSpPr/>
          <p:nvPr/>
        </p:nvGrpSpPr>
        <p:grpSpPr>
          <a:xfrm>
            <a:off x="4741453" y="2304950"/>
            <a:ext cx="1036868" cy="7033688"/>
            <a:chOff x="0" y="0"/>
            <a:chExt cx="1036866" cy="7033686"/>
          </a:xfrm>
        </p:grpSpPr>
        <p:sp>
          <p:nvSpPr>
            <p:cNvPr id="324" name="Rectangle"/>
            <p:cNvSpPr/>
            <p:nvPr/>
          </p:nvSpPr>
          <p:spPr>
            <a:xfrm>
              <a:off x="0" y="671454"/>
              <a:ext cx="1036867" cy="6362233"/>
            </a:xfrm>
            <a:prstGeom prst="rect">
              <a:avLst/>
            </a:prstGeom>
            <a:solidFill>
              <a:schemeClr val="accent1">
                <a:hueOff val="-522454"/>
                <a:satOff val="1153"/>
                <a:lumOff val="13444"/>
                <a:alpha val="32366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3500">
                  <a:solidFill>
                    <a:srgbClr val="FFFFFF"/>
                  </a:solidFill>
                  <a:latin typeface="DIN Alternate Bold"/>
                  <a:ea typeface="DIN Alternate Bold"/>
                  <a:cs typeface="DIN Alternate Bold"/>
                  <a:sym typeface="DIN Alternate Bold"/>
                </a:defRPr>
              </a:pPr>
            </a:p>
          </p:txBody>
        </p:sp>
        <p:sp>
          <p:nvSpPr>
            <p:cNvPr id="325" name="1"/>
            <p:cNvSpPr/>
            <p:nvPr/>
          </p:nvSpPr>
          <p:spPr>
            <a:xfrm>
              <a:off x="138153" y="855658"/>
              <a:ext cx="760562" cy="761461"/>
            </a:xfrm>
            <a:prstGeom prst="roundRect">
              <a:avLst>
                <a:gd name="adj" fmla="val 15018"/>
              </a:avLst>
            </a:prstGeom>
            <a:solidFill>
              <a:schemeClr val="accent1">
                <a:hueOff val="152550"/>
                <a:satOff val="2063"/>
                <a:lumOff val="-11849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>
                <a:spcBef>
                  <a:spcPts val="0"/>
                </a:spcBef>
                <a:defRPr sz="3500">
                  <a:solidFill>
                    <a:srgbClr val="FFFFFF"/>
                  </a:solidFill>
                  <a:latin typeface="DIN Alternate Bold"/>
                  <a:ea typeface="DIN Alternate Bold"/>
                  <a:cs typeface="DIN Alternate Bold"/>
                  <a:sym typeface="DIN Alternate Bold"/>
                </a:defRPr>
              </a:lvl1pPr>
            </a:lstStyle>
            <a:p>
              <a:pPr/>
              <a:r>
                <a:t>1</a:t>
              </a:r>
            </a:p>
          </p:txBody>
        </p:sp>
        <p:sp>
          <p:nvSpPr>
            <p:cNvPr id="326" name="m"/>
            <p:cNvSpPr/>
            <p:nvPr/>
          </p:nvSpPr>
          <p:spPr>
            <a:xfrm>
              <a:off x="138153" y="6094317"/>
              <a:ext cx="760562" cy="761462"/>
            </a:xfrm>
            <a:prstGeom prst="roundRect">
              <a:avLst>
                <a:gd name="adj" fmla="val 15018"/>
              </a:avLst>
            </a:prstGeom>
            <a:solidFill>
              <a:schemeClr val="accent1">
                <a:hueOff val="152550"/>
                <a:satOff val="2063"/>
                <a:lumOff val="-11849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>
                <a:spcBef>
                  <a:spcPts val="0"/>
                </a:spcBef>
                <a:defRPr sz="3500">
                  <a:solidFill>
                    <a:srgbClr val="FFFFFF"/>
                  </a:solidFill>
                  <a:latin typeface="DIN Alternate Bold"/>
                  <a:ea typeface="DIN Alternate Bold"/>
                  <a:cs typeface="DIN Alternate Bold"/>
                  <a:sym typeface="DIN Alternate Bold"/>
                </a:defRPr>
              </a:lvl1pPr>
            </a:lstStyle>
            <a:p>
              <a:pPr/>
              <a:r>
                <a:t>m</a:t>
              </a:r>
            </a:p>
          </p:txBody>
        </p:sp>
        <p:sp>
          <p:nvSpPr>
            <p:cNvPr id="327" name="2"/>
            <p:cNvSpPr/>
            <p:nvPr/>
          </p:nvSpPr>
          <p:spPr>
            <a:xfrm>
              <a:off x="138153" y="1857627"/>
              <a:ext cx="760562" cy="761461"/>
            </a:xfrm>
            <a:prstGeom prst="roundRect">
              <a:avLst>
                <a:gd name="adj" fmla="val 15018"/>
              </a:avLst>
            </a:prstGeom>
            <a:solidFill>
              <a:schemeClr val="accent1">
                <a:hueOff val="152550"/>
                <a:satOff val="2063"/>
                <a:lumOff val="-11849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>
                <a:spcBef>
                  <a:spcPts val="0"/>
                </a:spcBef>
                <a:defRPr sz="3500">
                  <a:solidFill>
                    <a:srgbClr val="FFFFFF"/>
                  </a:solidFill>
                  <a:latin typeface="DIN Alternate Bold"/>
                  <a:ea typeface="DIN Alternate Bold"/>
                  <a:cs typeface="DIN Alternate Bold"/>
                  <a:sym typeface="DIN Alternate Bold"/>
                </a:defRPr>
              </a:lvl1pPr>
            </a:lstStyle>
            <a:p>
              <a:pPr/>
              <a:r>
                <a:t>2</a:t>
              </a:r>
            </a:p>
          </p:txBody>
        </p:sp>
        <p:sp>
          <p:nvSpPr>
            <p:cNvPr id="328" name="3"/>
            <p:cNvSpPr/>
            <p:nvPr/>
          </p:nvSpPr>
          <p:spPr>
            <a:xfrm>
              <a:off x="138153" y="2859596"/>
              <a:ext cx="760562" cy="761461"/>
            </a:xfrm>
            <a:prstGeom prst="roundRect">
              <a:avLst>
                <a:gd name="adj" fmla="val 15018"/>
              </a:avLst>
            </a:prstGeom>
            <a:solidFill>
              <a:schemeClr val="accent1">
                <a:hueOff val="152550"/>
                <a:satOff val="2063"/>
                <a:lumOff val="-11849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>
                <a:spcBef>
                  <a:spcPts val="0"/>
                </a:spcBef>
                <a:defRPr sz="3500">
                  <a:solidFill>
                    <a:srgbClr val="FFFFFF"/>
                  </a:solidFill>
                  <a:latin typeface="DIN Alternate Bold"/>
                  <a:ea typeface="DIN Alternate Bold"/>
                  <a:cs typeface="DIN Alternate Bold"/>
                  <a:sym typeface="DIN Alternate Bold"/>
                </a:defRPr>
              </a:lvl1pPr>
            </a:lstStyle>
            <a:p>
              <a:pPr/>
              <a:r>
                <a:t>3</a:t>
              </a:r>
            </a:p>
          </p:txBody>
        </p:sp>
        <p:sp>
          <p:nvSpPr>
            <p:cNvPr id="329" name=".…"/>
            <p:cNvSpPr txBox="1"/>
            <p:nvPr/>
          </p:nvSpPr>
          <p:spPr>
            <a:xfrm>
              <a:off x="401299" y="3561729"/>
              <a:ext cx="234269" cy="2489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sz="3400"/>
              </a:pPr>
              <a:r>
                <a:t>.</a:t>
              </a:r>
            </a:p>
            <a:p>
              <a:pPr>
                <a:defRPr sz="3400"/>
              </a:pPr>
              <a:r>
                <a:t>.</a:t>
              </a:r>
            </a:p>
            <a:p>
              <a:pPr>
                <a:defRPr sz="3400"/>
              </a:pPr>
              <a:r>
                <a:t>.</a:t>
              </a:r>
            </a:p>
          </p:txBody>
        </p:sp>
        <p:sp>
          <p:nvSpPr>
            <p:cNvPr id="330" name="Equation"/>
            <p:cNvSpPr txBox="1"/>
            <p:nvPr/>
          </p:nvSpPr>
          <p:spPr>
            <a:xfrm>
              <a:off x="323266" y="0"/>
              <a:ext cx="390335" cy="38633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0" tIns="0" rIns="0" bIns="0">
              <a:spAutoFit/>
            </a:bodyPr>
            <a:lstStyle/>
            <a:p>
              <a:pPr defTabSz="914400" latinLnBrk="1">
                <a:spcBef>
                  <a:spcPts val="0"/>
                </a:spcBef>
                <a:defRPr sz="1800">
                  <a:solidFill>
                    <a:srgbClr val="000000"/>
                  </a:solidFill>
                </a:defRPr>
              </a:pPr>
              <a14:m>
                <m:oMathPara>
                  <m:oMathParaPr>
                    <m:jc m:val="centerGroup"/>
                  </m:oMathParaPr>
                  <m:oMath>
                    <m:r>
                      <m:rPr>
                        <m:sty m:val="b"/>
                      </m:rPr>
                      <a:rPr xmlns:a="http://schemas.openxmlformats.org/drawingml/2006/main" sz="4500" i="1">
                        <a:solidFill>
                          <a:srgbClr val="5C5C5C"/>
                        </a:solidFill>
                        <a:latin typeface="Cambria Math" panose="02040503050406030204" pitchFamily="18" charset="0"/>
                      </a:rPr>
                      <m:t>X</m:t>
                    </m:r>
                  </m:oMath>
                </m:oMathPara>
              </a14:m>
              <a:endParaRPr sz="4500">
                <a:solidFill>
                  <a:srgbClr val="5C5C5C"/>
                </a:solidFill>
              </a:endParaRPr>
            </a:p>
          </p:txBody>
        </p:sp>
      </p:grpSp>
      <p:grpSp>
        <p:nvGrpSpPr>
          <p:cNvPr id="339" name="Group"/>
          <p:cNvGrpSpPr/>
          <p:nvPr/>
        </p:nvGrpSpPr>
        <p:grpSpPr>
          <a:xfrm>
            <a:off x="7470334" y="2301235"/>
            <a:ext cx="1036868" cy="7041117"/>
            <a:chOff x="0" y="0"/>
            <a:chExt cx="1036866" cy="7041115"/>
          </a:xfrm>
        </p:grpSpPr>
        <p:sp>
          <p:nvSpPr>
            <p:cNvPr id="332" name="Rectangle"/>
            <p:cNvSpPr/>
            <p:nvPr/>
          </p:nvSpPr>
          <p:spPr>
            <a:xfrm>
              <a:off x="0" y="678883"/>
              <a:ext cx="1036867" cy="6362233"/>
            </a:xfrm>
            <a:prstGeom prst="rect">
              <a:avLst/>
            </a:prstGeom>
            <a:solidFill>
              <a:schemeClr val="accent2">
                <a:alpha val="32366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3500">
                  <a:solidFill>
                    <a:srgbClr val="FFFFFF"/>
                  </a:solidFill>
                  <a:latin typeface="DIN Alternate Bold"/>
                  <a:ea typeface="DIN Alternate Bold"/>
                  <a:cs typeface="DIN Alternate Bold"/>
                  <a:sym typeface="DIN Alternate Bold"/>
                </a:defRPr>
              </a:pPr>
            </a:p>
          </p:txBody>
        </p:sp>
        <p:sp>
          <p:nvSpPr>
            <p:cNvPr id="333" name="1"/>
            <p:cNvSpPr/>
            <p:nvPr/>
          </p:nvSpPr>
          <p:spPr>
            <a:xfrm>
              <a:off x="138152" y="863087"/>
              <a:ext cx="760562" cy="761461"/>
            </a:xfrm>
            <a:prstGeom prst="roundRect">
              <a:avLst>
                <a:gd name="adj" fmla="val 15018"/>
              </a:avLst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>
                <a:spcBef>
                  <a:spcPts val="0"/>
                </a:spcBef>
                <a:defRPr sz="3500">
                  <a:solidFill>
                    <a:srgbClr val="FFFFFF"/>
                  </a:solidFill>
                  <a:latin typeface="DIN Alternate Bold"/>
                  <a:ea typeface="DIN Alternate Bold"/>
                  <a:cs typeface="DIN Alternate Bold"/>
                  <a:sym typeface="DIN Alternate Bold"/>
                </a:defRPr>
              </a:lvl1pPr>
            </a:lstStyle>
            <a:p>
              <a:pPr/>
              <a:r>
                <a:t>1</a:t>
              </a:r>
            </a:p>
          </p:txBody>
        </p:sp>
        <p:sp>
          <p:nvSpPr>
            <p:cNvPr id="334" name="m"/>
            <p:cNvSpPr/>
            <p:nvPr/>
          </p:nvSpPr>
          <p:spPr>
            <a:xfrm>
              <a:off x="138152" y="6101746"/>
              <a:ext cx="760562" cy="761462"/>
            </a:xfrm>
            <a:prstGeom prst="roundRect">
              <a:avLst>
                <a:gd name="adj" fmla="val 15018"/>
              </a:avLst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>
                <a:spcBef>
                  <a:spcPts val="0"/>
                </a:spcBef>
                <a:defRPr sz="3500">
                  <a:solidFill>
                    <a:srgbClr val="FFFFFF"/>
                  </a:solidFill>
                  <a:latin typeface="DIN Alternate Bold"/>
                  <a:ea typeface="DIN Alternate Bold"/>
                  <a:cs typeface="DIN Alternate Bold"/>
                  <a:sym typeface="DIN Alternate Bold"/>
                </a:defRPr>
              </a:lvl1pPr>
            </a:lstStyle>
            <a:p>
              <a:pPr/>
              <a:r>
                <a:t>m</a:t>
              </a:r>
            </a:p>
          </p:txBody>
        </p:sp>
        <p:sp>
          <p:nvSpPr>
            <p:cNvPr id="335" name="2"/>
            <p:cNvSpPr/>
            <p:nvPr/>
          </p:nvSpPr>
          <p:spPr>
            <a:xfrm>
              <a:off x="138152" y="1865056"/>
              <a:ext cx="760562" cy="761461"/>
            </a:xfrm>
            <a:prstGeom prst="roundRect">
              <a:avLst>
                <a:gd name="adj" fmla="val 15018"/>
              </a:avLst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>
                <a:spcBef>
                  <a:spcPts val="0"/>
                </a:spcBef>
                <a:defRPr sz="3500">
                  <a:solidFill>
                    <a:srgbClr val="FFFFFF"/>
                  </a:solidFill>
                  <a:latin typeface="DIN Alternate Bold"/>
                  <a:ea typeface="DIN Alternate Bold"/>
                  <a:cs typeface="DIN Alternate Bold"/>
                  <a:sym typeface="DIN Alternate Bold"/>
                </a:defRPr>
              </a:lvl1pPr>
            </a:lstStyle>
            <a:p>
              <a:pPr/>
              <a:r>
                <a:t>2</a:t>
              </a:r>
            </a:p>
          </p:txBody>
        </p:sp>
        <p:sp>
          <p:nvSpPr>
            <p:cNvPr id="336" name="3"/>
            <p:cNvSpPr/>
            <p:nvPr/>
          </p:nvSpPr>
          <p:spPr>
            <a:xfrm>
              <a:off x="138152" y="2867025"/>
              <a:ext cx="760562" cy="761461"/>
            </a:xfrm>
            <a:prstGeom prst="roundRect">
              <a:avLst>
                <a:gd name="adj" fmla="val 15018"/>
              </a:avLst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>
                <a:spcBef>
                  <a:spcPts val="0"/>
                </a:spcBef>
                <a:defRPr sz="3500">
                  <a:solidFill>
                    <a:srgbClr val="FFFFFF"/>
                  </a:solidFill>
                  <a:latin typeface="DIN Alternate Bold"/>
                  <a:ea typeface="DIN Alternate Bold"/>
                  <a:cs typeface="DIN Alternate Bold"/>
                  <a:sym typeface="DIN Alternate Bold"/>
                </a:defRPr>
              </a:lvl1pPr>
            </a:lstStyle>
            <a:p>
              <a:pPr/>
              <a:r>
                <a:t>3</a:t>
              </a:r>
            </a:p>
          </p:txBody>
        </p:sp>
        <p:sp>
          <p:nvSpPr>
            <p:cNvPr id="337" name=".…"/>
            <p:cNvSpPr txBox="1"/>
            <p:nvPr/>
          </p:nvSpPr>
          <p:spPr>
            <a:xfrm>
              <a:off x="401299" y="3569158"/>
              <a:ext cx="234269" cy="2489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sz="3400"/>
              </a:pPr>
              <a:r>
                <a:t>.</a:t>
              </a:r>
            </a:p>
            <a:p>
              <a:pPr>
                <a:defRPr sz="3400"/>
              </a:pPr>
              <a:r>
                <a:t>.</a:t>
              </a:r>
            </a:p>
            <a:p>
              <a:pPr>
                <a:defRPr sz="3400"/>
              </a:pPr>
              <a:r>
                <a:t>.</a:t>
              </a:r>
            </a:p>
          </p:txBody>
        </p:sp>
        <p:sp>
          <p:nvSpPr>
            <p:cNvPr id="338" name="Equation"/>
            <p:cNvSpPr txBox="1"/>
            <p:nvPr/>
          </p:nvSpPr>
          <p:spPr>
            <a:xfrm>
              <a:off x="384988" y="0"/>
              <a:ext cx="266891" cy="3937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0" tIns="0" rIns="0" bIns="0">
              <a:spAutoFit/>
            </a:bodyPr>
            <a:lstStyle/>
            <a:p>
              <a:pPr defTabSz="914400" latinLnBrk="1">
                <a:spcBef>
                  <a:spcPts val="0"/>
                </a:spcBef>
                <a:defRPr sz="1800">
                  <a:solidFill>
                    <a:srgbClr val="000000"/>
                  </a:solidFill>
                </a:defRPr>
              </a:pPr>
              <a14:m>
                <m:oMathPara>
                  <m:oMathParaPr>
                    <m:jc m:val="centerGroup"/>
                  </m:oMathParaPr>
                  <m:oMath>
                    <m:r>
                      <a:rPr xmlns:a="http://schemas.openxmlformats.org/drawingml/2006/main" sz="4500" i="1">
                        <a:solidFill>
                          <a:srgbClr val="5C5C5C"/>
                        </a:solidFill>
                        <a:latin typeface="Cambria Math" panose="02040503050406030204" pitchFamily="18" charset="0"/>
                      </a:rPr>
                      <m:t>θ</m:t>
                    </m:r>
                  </m:oMath>
                </m:oMathPara>
              </a14:m>
              <a:endParaRPr sz="4500">
                <a:solidFill>
                  <a:srgbClr val="5C5C5C"/>
                </a:solidFill>
              </a:endParaRPr>
            </a:p>
          </p:txBody>
        </p:sp>
      </p:grpSp>
      <p:sp>
        <p:nvSpPr>
          <p:cNvPr id="340" name="Equation"/>
          <p:cNvSpPr txBox="1"/>
          <p:nvPr/>
        </p:nvSpPr>
        <p:spPr>
          <a:xfrm>
            <a:off x="2862027" y="4908177"/>
            <a:ext cx="740512" cy="2657806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spcBef>
                <a:spcPts val="0"/>
              </a:spcBef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22600" i="1">
                      <a:solidFill>
                        <a:srgbClr val="5C5C5C"/>
                      </a:solidFill>
                      <a:latin typeface="Cambria Math" panose="02040503050406030204" pitchFamily="18" charset="0"/>
                    </a:rPr>
                    <m:t>⟨</m:t>
                  </m:r>
                </m:oMath>
              </m:oMathPara>
            </a14:m>
            <a:endParaRPr sz="22600">
              <a:solidFill>
                <a:srgbClr val="5C5C5C"/>
              </a:solidFill>
            </a:endParaRPr>
          </a:p>
        </p:txBody>
      </p:sp>
      <p:sp>
        <p:nvSpPr>
          <p:cNvPr id="341" name="Equation"/>
          <p:cNvSpPr txBox="1"/>
          <p:nvPr/>
        </p:nvSpPr>
        <p:spPr>
          <a:xfrm>
            <a:off x="9332191" y="4908177"/>
            <a:ext cx="740513" cy="2657806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spcBef>
                <a:spcPts val="0"/>
              </a:spcBef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22600" i="1">
                      <a:solidFill>
                        <a:srgbClr val="5C5C5C"/>
                      </a:solidFill>
                      <a:latin typeface="Cambria Math" panose="02040503050406030204" pitchFamily="18" charset="0"/>
                    </a:rPr>
                    <m:t>⟩</m:t>
                  </m:r>
                </m:oMath>
              </m:oMathPara>
            </a14:m>
            <a:endParaRPr sz="22600">
              <a:solidFill>
                <a:srgbClr val="5C5C5C"/>
              </a:solidFill>
            </a:endParaRPr>
          </a:p>
        </p:txBody>
      </p:sp>
      <p:sp>
        <p:nvSpPr>
          <p:cNvPr id="342" name="Equation"/>
          <p:cNvSpPr txBox="1"/>
          <p:nvPr/>
        </p:nvSpPr>
        <p:spPr>
          <a:xfrm>
            <a:off x="6471419" y="5971675"/>
            <a:ext cx="305817" cy="530810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spcBef>
                <a:spcPts val="0"/>
              </a:spcBef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17200" i="1">
                      <a:solidFill>
                        <a:srgbClr val="5C5C5C"/>
                      </a:solidFill>
                      <a:latin typeface="Cambria Math" panose="02040503050406030204" pitchFamily="18" charset="0"/>
                    </a:rPr>
                    <m:t>,</m:t>
                  </m:r>
                </m:oMath>
              </m:oMathPara>
            </a14:m>
            <a:endParaRPr sz="17200">
              <a:solidFill>
                <a:srgbClr val="5C5C5C"/>
              </a:solidFill>
            </a:endParaRPr>
          </a:p>
        </p:txBody>
      </p:sp>
      <p:sp>
        <p:nvSpPr>
          <p:cNvPr id="343" name="Equation"/>
          <p:cNvSpPr txBox="1"/>
          <p:nvPr/>
        </p:nvSpPr>
        <p:spPr>
          <a:xfrm>
            <a:off x="10897692" y="5867433"/>
            <a:ext cx="739294" cy="739293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spcBef>
                <a:spcPts val="0"/>
              </a:spcBef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9900" i="1">
                      <a:solidFill>
                        <a:srgbClr val="5C5C5C"/>
                      </a:solidFill>
                      <a:latin typeface="Cambria Math" panose="02040503050406030204" pitchFamily="18" charset="0"/>
                    </a:rPr>
                    <m:t>+</m:t>
                  </m:r>
                </m:oMath>
              </m:oMathPara>
            </a14:m>
            <a:endParaRPr sz="9900">
              <a:solidFill>
                <a:srgbClr val="5C5C5C"/>
              </a:solidFill>
            </a:endParaRPr>
          </a:p>
        </p:txBody>
      </p:sp>
      <p:sp>
        <p:nvSpPr>
          <p:cNvPr id="344" name="Rectangle"/>
          <p:cNvSpPr/>
          <p:nvPr/>
        </p:nvSpPr>
        <p:spPr>
          <a:xfrm>
            <a:off x="12461975" y="5592587"/>
            <a:ext cx="1036868" cy="1129869"/>
          </a:xfrm>
          <a:prstGeom prst="rect">
            <a:avLst/>
          </a:prstGeom>
          <a:solidFill>
            <a:schemeClr val="accent3">
              <a:hueOff val="278599"/>
              <a:satOff val="19149"/>
              <a:lumOff val="6862"/>
              <a:alpha val="3236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3500">
                <a:solidFill>
                  <a:srgbClr val="FFFFFF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pPr>
          </a:p>
        </p:txBody>
      </p:sp>
      <p:sp>
        <p:nvSpPr>
          <p:cNvPr id="345" name="1"/>
          <p:cNvSpPr/>
          <p:nvPr/>
        </p:nvSpPr>
        <p:spPr>
          <a:xfrm>
            <a:off x="12600129" y="5776791"/>
            <a:ext cx="760562" cy="761461"/>
          </a:xfrm>
          <a:prstGeom prst="roundRect">
            <a:avLst>
              <a:gd name="adj" fmla="val 15018"/>
            </a:avLst>
          </a:prstGeom>
          <a:solidFill>
            <a:schemeClr val="accent3">
              <a:hueOff val="278599"/>
              <a:satOff val="19149"/>
              <a:lumOff val="6862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spcBef>
                <a:spcPts val="0"/>
              </a:spcBef>
              <a:defRPr sz="3500">
                <a:solidFill>
                  <a:srgbClr val="FFFFFF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346" name="Equation"/>
          <p:cNvSpPr txBox="1"/>
          <p:nvPr/>
        </p:nvSpPr>
        <p:spPr>
          <a:xfrm>
            <a:off x="12705518" y="4921132"/>
            <a:ext cx="549784" cy="394908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spcBef>
                <a:spcPts val="0"/>
              </a:spcBef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m:rPr>
                      <m:sty m:val="b"/>
                    </m:rPr>
                    <a:rPr xmlns:a="http://schemas.openxmlformats.org/drawingml/2006/main" sz="4500" i="1">
                      <a:solidFill>
                        <a:srgbClr val="5C5C5C"/>
                      </a:solidFill>
                      <a:latin typeface="Cambria Math" panose="02040503050406030204" pitchFamily="18" charset="0"/>
                    </a:rPr>
                    <m:t>W</m:t>
                  </m:r>
                </m:oMath>
              </m:oMathPara>
            </a14:m>
            <a:endParaRPr sz="4500">
              <a:solidFill>
                <a:srgbClr val="5C5C5C"/>
              </a:solidFill>
            </a:endParaRPr>
          </a:p>
        </p:txBody>
      </p:sp>
      <p:sp>
        <p:nvSpPr>
          <p:cNvPr id="347" name="Rectangle"/>
          <p:cNvSpPr/>
          <p:nvPr/>
        </p:nvSpPr>
        <p:spPr>
          <a:xfrm>
            <a:off x="19973177" y="3312132"/>
            <a:ext cx="1036868" cy="6362233"/>
          </a:xfrm>
          <a:prstGeom prst="rect">
            <a:avLst/>
          </a:prstGeom>
          <a:solidFill>
            <a:schemeClr val="accent2">
              <a:alpha val="3236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3500">
                <a:solidFill>
                  <a:srgbClr val="FFFFFF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pPr>
          </a:p>
        </p:txBody>
      </p:sp>
      <p:sp>
        <p:nvSpPr>
          <p:cNvPr id="348" name="1"/>
          <p:cNvSpPr/>
          <p:nvPr/>
        </p:nvSpPr>
        <p:spPr>
          <a:xfrm>
            <a:off x="20111332" y="3496336"/>
            <a:ext cx="760562" cy="761461"/>
          </a:xfrm>
          <a:prstGeom prst="roundRect">
            <a:avLst>
              <a:gd name="adj" fmla="val 15018"/>
            </a:avLst>
          </a:prstGeom>
          <a:solidFill>
            <a:schemeClr val="accent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spcBef>
                <a:spcPts val="0"/>
              </a:spcBef>
              <a:defRPr sz="3500">
                <a:solidFill>
                  <a:srgbClr val="FFFFFF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349" name="m"/>
          <p:cNvSpPr/>
          <p:nvPr/>
        </p:nvSpPr>
        <p:spPr>
          <a:xfrm>
            <a:off x="20111332" y="8734995"/>
            <a:ext cx="760562" cy="761461"/>
          </a:xfrm>
          <a:prstGeom prst="roundRect">
            <a:avLst>
              <a:gd name="adj" fmla="val 15018"/>
            </a:avLst>
          </a:prstGeom>
          <a:solidFill>
            <a:schemeClr val="accent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spcBef>
                <a:spcPts val="0"/>
              </a:spcBef>
              <a:defRPr sz="3500">
                <a:solidFill>
                  <a:srgbClr val="FFFFFF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pPr/>
            <a:r>
              <a:t>m</a:t>
            </a:r>
          </a:p>
        </p:txBody>
      </p:sp>
      <p:sp>
        <p:nvSpPr>
          <p:cNvPr id="350" name="2"/>
          <p:cNvSpPr/>
          <p:nvPr/>
        </p:nvSpPr>
        <p:spPr>
          <a:xfrm>
            <a:off x="20111332" y="4498304"/>
            <a:ext cx="760562" cy="761462"/>
          </a:xfrm>
          <a:prstGeom prst="roundRect">
            <a:avLst>
              <a:gd name="adj" fmla="val 15018"/>
            </a:avLst>
          </a:prstGeom>
          <a:solidFill>
            <a:schemeClr val="accent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spcBef>
                <a:spcPts val="0"/>
              </a:spcBef>
              <a:defRPr sz="3500">
                <a:solidFill>
                  <a:srgbClr val="FFFFFF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351" name="3"/>
          <p:cNvSpPr/>
          <p:nvPr/>
        </p:nvSpPr>
        <p:spPr>
          <a:xfrm>
            <a:off x="20111332" y="5500273"/>
            <a:ext cx="760562" cy="761462"/>
          </a:xfrm>
          <a:prstGeom prst="roundRect">
            <a:avLst>
              <a:gd name="adj" fmla="val 15018"/>
            </a:avLst>
          </a:prstGeom>
          <a:solidFill>
            <a:schemeClr val="accent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spcBef>
                <a:spcPts val="0"/>
              </a:spcBef>
              <a:defRPr sz="3500">
                <a:solidFill>
                  <a:srgbClr val="FFFFFF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352" name=".…"/>
          <p:cNvSpPr txBox="1"/>
          <p:nvPr/>
        </p:nvSpPr>
        <p:spPr>
          <a:xfrm>
            <a:off x="20374477" y="6202407"/>
            <a:ext cx="234269" cy="2489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400"/>
            </a:pPr>
            <a:r>
              <a:t>.</a:t>
            </a:r>
          </a:p>
          <a:p>
            <a:pPr>
              <a:defRPr sz="3400"/>
            </a:pPr>
            <a:r>
              <a:t>.</a:t>
            </a:r>
          </a:p>
          <a:p>
            <a:pPr>
              <a:defRPr sz="3400"/>
            </a:pPr>
            <a:r>
              <a:t>.</a:t>
            </a:r>
          </a:p>
        </p:txBody>
      </p:sp>
      <p:sp>
        <p:nvSpPr>
          <p:cNvPr id="353" name="Equation"/>
          <p:cNvSpPr txBox="1"/>
          <p:nvPr/>
        </p:nvSpPr>
        <p:spPr>
          <a:xfrm>
            <a:off x="20296444" y="2640677"/>
            <a:ext cx="851811" cy="473375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spcBef>
                <a:spcPts val="0"/>
              </a:spcBef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sSup>
                    <m:e>
                      <m:r>
                        <a:rPr xmlns:a="http://schemas.openxmlformats.org/drawingml/2006/main" sz="4500" i="1">
                          <a:solidFill>
                            <a:srgbClr val="5C5C5C"/>
                          </a:solidFill>
                          <a:latin typeface="Cambria Math" panose="02040503050406030204" pitchFamily="18" charset="0"/>
                        </a:rPr>
                        <m:t>θ</m:t>
                      </m:r>
                    </m:e>
                    <m:sup>
                      <m:r>
                        <m:rPr>
                          <m:sty m:val="b"/>
                        </m:rPr>
                        <a:rPr xmlns:a="http://schemas.openxmlformats.org/drawingml/2006/main" sz="4500" i="1">
                          <a:solidFill>
                            <a:srgbClr val="5C5C5C"/>
                          </a:solidFill>
                          <a:latin typeface="Cambria Math" panose="02040503050406030204" pitchFamily="18" charset="0"/>
                        </a:rPr>
                        <m:t>o</m:t>
                      </m:r>
                      <m:r>
                        <m:rPr>
                          <m:sty m:val="b"/>
                        </m:rPr>
                        <a:rPr xmlns:a="http://schemas.openxmlformats.org/drawingml/2006/main" sz="4500" i="1">
                          <a:solidFill>
                            <a:srgbClr val="5C5C5C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r>
                        <m:rPr>
                          <m:sty m:val="b"/>
                        </m:rPr>
                        <a:rPr xmlns:a="http://schemas.openxmlformats.org/drawingml/2006/main" sz="4500" i="1">
                          <a:solidFill>
                            <a:srgbClr val="5C5C5C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</m:sup>
                  </m:sSup>
                </m:oMath>
              </m:oMathPara>
            </a14:m>
            <a:endParaRPr sz="4500">
              <a:solidFill>
                <a:srgbClr val="5C5C5C"/>
              </a:solidFill>
            </a:endParaRPr>
          </a:p>
        </p:txBody>
      </p:sp>
      <p:sp>
        <p:nvSpPr>
          <p:cNvPr id="354" name="Equation"/>
          <p:cNvSpPr txBox="1"/>
          <p:nvPr/>
        </p:nvSpPr>
        <p:spPr>
          <a:xfrm>
            <a:off x="18411209" y="3511106"/>
            <a:ext cx="762001" cy="2624329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spcBef>
                <a:spcPts val="0"/>
              </a:spcBef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24000" i="1">
                      <a:solidFill>
                        <a:srgbClr val="5C5C5C"/>
                      </a:solidFill>
                      <a:latin typeface="Cambria Math" panose="02040503050406030204" pitchFamily="18" charset="0"/>
                    </a:rPr>
                    <m:t>{</m:t>
                  </m:r>
                </m:oMath>
              </m:oMathPara>
            </a14:m>
            <a:endParaRPr sz="24000">
              <a:solidFill>
                <a:srgbClr val="5C5C5C"/>
              </a:solidFill>
            </a:endParaRPr>
          </a:p>
        </p:txBody>
      </p:sp>
      <p:sp>
        <p:nvSpPr>
          <p:cNvPr id="355" name="Equation"/>
          <p:cNvSpPr txBox="1"/>
          <p:nvPr/>
        </p:nvSpPr>
        <p:spPr>
          <a:xfrm>
            <a:off x="18422322" y="6966546"/>
            <a:ext cx="739776" cy="2547786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spcBef>
                <a:spcPts val="0"/>
              </a:spcBef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23300" i="1">
                      <a:solidFill>
                        <a:srgbClr val="5C5C5C"/>
                      </a:solidFill>
                      <a:latin typeface="Cambria Math" panose="02040503050406030204" pitchFamily="18" charset="0"/>
                    </a:rPr>
                    <m:t>{</m:t>
                  </m:r>
                </m:oMath>
              </m:oMathPara>
            </a14:m>
            <a:endParaRPr sz="23300">
              <a:solidFill>
                <a:srgbClr val="5C5C5C"/>
              </a:solidFill>
            </a:endParaRPr>
          </a:p>
        </p:txBody>
      </p:sp>
      <p:sp>
        <p:nvSpPr>
          <p:cNvPr id="356" name="Equation"/>
          <p:cNvSpPr txBox="1"/>
          <p:nvPr/>
        </p:nvSpPr>
        <p:spPr>
          <a:xfrm>
            <a:off x="16245609" y="4581240"/>
            <a:ext cx="1365632" cy="48406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spcBef>
                <a:spcPts val="0"/>
              </a:spcBef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m:rPr>
                      <m:sty m:val="b"/>
                    </m:rPr>
                    <a:rPr xmlns:a="http://schemas.openxmlformats.org/drawingml/2006/main" sz="4500" i="1">
                      <a:solidFill>
                        <a:srgbClr val="5C5C5C"/>
                      </a:solidFill>
                      <a:latin typeface="Cambria Math" panose="02040503050406030204" pitchFamily="18" charset="0"/>
                    </a:rPr>
                    <m:t>C</m:t>
                  </m:r>
                  <m:r>
                    <a:rPr xmlns:a="http://schemas.openxmlformats.org/drawingml/2006/main" sz="4500" i="1">
                      <a:solidFill>
                        <a:srgbClr val="5C5C5C"/>
                      </a:solidFill>
                      <a:latin typeface="Cambria Math" panose="02040503050406030204" pitchFamily="18" charset="0"/>
                    </a:rPr>
                    <m:t>≠</m:t>
                  </m:r>
                  <m:r>
                    <a:rPr xmlns:a="http://schemas.openxmlformats.org/drawingml/2006/main" sz="4500" i="1">
                      <a:solidFill>
                        <a:srgbClr val="5C5C5C"/>
                      </a:solidFill>
                      <a:latin typeface="Cambria Math" panose="02040503050406030204" pitchFamily="18" charset="0"/>
                    </a:rPr>
                    <m:t>0</m:t>
                  </m:r>
                </m:oMath>
              </m:oMathPara>
            </a14:m>
            <a:endParaRPr sz="4500">
              <a:solidFill>
                <a:srgbClr val="5C5C5C"/>
              </a:solidFill>
            </a:endParaRPr>
          </a:p>
        </p:txBody>
      </p:sp>
      <p:sp>
        <p:nvSpPr>
          <p:cNvPr id="357" name="Equation"/>
          <p:cNvSpPr txBox="1"/>
          <p:nvPr/>
        </p:nvSpPr>
        <p:spPr>
          <a:xfrm>
            <a:off x="16332477" y="8037270"/>
            <a:ext cx="1278764" cy="406338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spcBef>
                <a:spcPts val="0"/>
              </a:spcBef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m:rPr>
                      <m:sty m:val="b"/>
                    </m:rPr>
                    <a:rPr xmlns:a="http://schemas.openxmlformats.org/drawingml/2006/main" sz="4500" i="1">
                      <a:solidFill>
                        <a:srgbClr val="5C5C5C"/>
                      </a:solidFill>
                      <a:latin typeface="Cambria Math" panose="02040503050406030204" pitchFamily="18" charset="0"/>
                    </a:rPr>
                    <m:t>S</m:t>
                  </m:r>
                  <m:r>
                    <a:rPr xmlns:a="http://schemas.openxmlformats.org/drawingml/2006/main" sz="4500" i="1">
                      <a:solidFill>
                        <a:srgbClr val="5C5C5C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4500" i="1">
                      <a:solidFill>
                        <a:srgbClr val="5C5C5C"/>
                      </a:solidFill>
                      <a:latin typeface="Cambria Math" panose="02040503050406030204" pitchFamily="18" charset="0"/>
                    </a:rPr>
                    <m:t>0</m:t>
                  </m:r>
                </m:oMath>
              </m:oMathPara>
            </a14:m>
            <a:endParaRPr sz="4500">
              <a:solidFill>
                <a:srgbClr val="5C5C5C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Line"/>
          <p:cNvSpPr/>
          <p:nvPr/>
        </p:nvSpPr>
        <p:spPr>
          <a:xfrm flipV="1">
            <a:off x="11556999" y="2634231"/>
            <a:ext cx="1" cy="8447538"/>
          </a:xfrm>
          <a:prstGeom prst="line">
            <a:avLst/>
          </a:prstGeom>
          <a:ln w="63500">
            <a:solidFill>
              <a:srgbClr val="747676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350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</a:p>
        </p:txBody>
      </p:sp>
      <p:sp>
        <p:nvSpPr>
          <p:cNvPr id="360" name="Line"/>
          <p:cNvSpPr/>
          <p:nvPr/>
        </p:nvSpPr>
        <p:spPr>
          <a:xfrm>
            <a:off x="7333231" y="6858000"/>
            <a:ext cx="8447537" cy="0"/>
          </a:xfrm>
          <a:prstGeom prst="line">
            <a:avLst/>
          </a:prstGeom>
          <a:ln w="63500">
            <a:solidFill>
              <a:srgbClr val="747676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350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</a:p>
        </p:txBody>
      </p:sp>
      <p:sp>
        <p:nvSpPr>
          <p:cNvPr id="361" name="Oval"/>
          <p:cNvSpPr/>
          <p:nvPr/>
        </p:nvSpPr>
        <p:spPr>
          <a:xfrm>
            <a:off x="12196300" y="2595905"/>
            <a:ext cx="2214449" cy="2357461"/>
          </a:xfrm>
          <a:prstGeom prst="ellipse">
            <a:avLst/>
          </a:prstGeom>
          <a:ln w="63500">
            <a:solidFill>
              <a:srgbClr val="000000"/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3500">
                <a:solidFill>
                  <a:srgbClr val="FFFFFF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pPr>
          </a:p>
        </p:txBody>
      </p:sp>
      <p:sp>
        <p:nvSpPr>
          <p:cNvPr id="362" name="Oval"/>
          <p:cNvSpPr/>
          <p:nvPr/>
        </p:nvSpPr>
        <p:spPr>
          <a:xfrm>
            <a:off x="8703251" y="8153619"/>
            <a:ext cx="2214449" cy="2357461"/>
          </a:xfrm>
          <a:prstGeom prst="ellipse">
            <a:avLst/>
          </a:prstGeom>
          <a:ln w="63500">
            <a:solidFill>
              <a:srgbClr val="000000"/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3500">
                <a:solidFill>
                  <a:srgbClr val="FFFFFF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pPr>
          </a:p>
        </p:txBody>
      </p:sp>
      <p:sp>
        <p:nvSpPr>
          <p:cNvPr id="363" name="Star"/>
          <p:cNvSpPr/>
          <p:nvPr/>
        </p:nvSpPr>
        <p:spPr>
          <a:xfrm>
            <a:off x="12164550" y="3535331"/>
            <a:ext cx="430751" cy="478609"/>
          </a:xfrm>
          <a:prstGeom prst="star5">
            <a:avLst>
              <a:gd name="adj" fmla="val 19100"/>
              <a:gd name="hf" fmla="val 105146"/>
              <a:gd name="vf" fmla="val 110557"/>
            </a:avLst>
          </a:prstGeom>
          <a:solidFill>
            <a:schemeClr val="accent1">
              <a:hueOff val="-522454"/>
              <a:satOff val="1153"/>
              <a:lumOff val="13444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3500">
                <a:solidFill>
                  <a:srgbClr val="FFFFFF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pPr>
          </a:p>
        </p:txBody>
      </p:sp>
      <p:sp>
        <p:nvSpPr>
          <p:cNvPr id="364" name="Star"/>
          <p:cNvSpPr/>
          <p:nvPr/>
        </p:nvSpPr>
        <p:spPr>
          <a:xfrm>
            <a:off x="13458626" y="3535331"/>
            <a:ext cx="430752" cy="478609"/>
          </a:xfrm>
          <a:prstGeom prst="star5">
            <a:avLst>
              <a:gd name="adj" fmla="val 19100"/>
              <a:gd name="hf" fmla="val 105146"/>
              <a:gd name="vf" fmla="val 110557"/>
            </a:avLst>
          </a:prstGeom>
          <a:solidFill>
            <a:schemeClr val="accent1">
              <a:hueOff val="-522454"/>
              <a:satOff val="1153"/>
              <a:lumOff val="13444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3500">
                <a:solidFill>
                  <a:srgbClr val="FFFFFF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pPr>
          </a:p>
        </p:txBody>
      </p:sp>
      <p:sp>
        <p:nvSpPr>
          <p:cNvPr id="365" name="Star"/>
          <p:cNvSpPr/>
          <p:nvPr/>
        </p:nvSpPr>
        <p:spPr>
          <a:xfrm>
            <a:off x="13458626" y="2904804"/>
            <a:ext cx="430752" cy="478609"/>
          </a:xfrm>
          <a:prstGeom prst="star5">
            <a:avLst>
              <a:gd name="adj" fmla="val 19100"/>
              <a:gd name="hf" fmla="val 105146"/>
              <a:gd name="vf" fmla="val 110557"/>
            </a:avLst>
          </a:prstGeom>
          <a:solidFill>
            <a:schemeClr val="accent1">
              <a:hueOff val="-522454"/>
              <a:satOff val="1153"/>
              <a:lumOff val="13444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3500">
                <a:solidFill>
                  <a:srgbClr val="FFFFFF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pPr>
          </a:p>
        </p:txBody>
      </p:sp>
      <p:sp>
        <p:nvSpPr>
          <p:cNvPr id="366" name="Star"/>
          <p:cNvSpPr/>
          <p:nvPr/>
        </p:nvSpPr>
        <p:spPr>
          <a:xfrm>
            <a:off x="13288700" y="4179562"/>
            <a:ext cx="430751" cy="478609"/>
          </a:xfrm>
          <a:prstGeom prst="star5">
            <a:avLst>
              <a:gd name="adj" fmla="val 19100"/>
              <a:gd name="hf" fmla="val 105146"/>
              <a:gd name="vf" fmla="val 110557"/>
            </a:avLst>
          </a:prstGeom>
          <a:solidFill>
            <a:schemeClr val="accent1">
              <a:hueOff val="-522454"/>
              <a:satOff val="1153"/>
              <a:lumOff val="13444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3500">
                <a:solidFill>
                  <a:srgbClr val="FFFFFF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pPr>
          </a:p>
        </p:txBody>
      </p:sp>
      <p:sp>
        <p:nvSpPr>
          <p:cNvPr id="367" name="Star"/>
          <p:cNvSpPr/>
          <p:nvPr/>
        </p:nvSpPr>
        <p:spPr>
          <a:xfrm>
            <a:off x="12896460" y="3031804"/>
            <a:ext cx="430750" cy="478609"/>
          </a:xfrm>
          <a:prstGeom prst="star5">
            <a:avLst>
              <a:gd name="adj" fmla="val 19100"/>
              <a:gd name="hf" fmla="val 105146"/>
              <a:gd name="vf" fmla="val 110557"/>
            </a:avLst>
          </a:prstGeom>
          <a:solidFill>
            <a:schemeClr val="accent1">
              <a:hueOff val="-522454"/>
              <a:satOff val="1153"/>
              <a:lumOff val="13444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3500">
                <a:solidFill>
                  <a:srgbClr val="FFFFFF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pPr>
          </a:p>
        </p:txBody>
      </p:sp>
      <p:sp>
        <p:nvSpPr>
          <p:cNvPr id="368" name="Star"/>
          <p:cNvSpPr/>
          <p:nvPr/>
        </p:nvSpPr>
        <p:spPr>
          <a:xfrm>
            <a:off x="12896460" y="3838090"/>
            <a:ext cx="430750" cy="478609"/>
          </a:xfrm>
          <a:prstGeom prst="star5">
            <a:avLst>
              <a:gd name="adj" fmla="val 19100"/>
              <a:gd name="hf" fmla="val 105146"/>
              <a:gd name="vf" fmla="val 110557"/>
            </a:avLst>
          </a:prstGeom>
          <a:solidFill>
            <a:schemeClr val="accent1">
              <a:hueOff val="-522454"/>
              <a:satOff val="1153"/>
              <a:lumOff val="13444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3500">
                <a:solidFill>
                  <a:srgbClr val="FFFFFF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pPr>
          </a:p>
        </p:txBody>
      </p:sp>
      <p:sp>
        <p:nvSpPr>
          <p:cNvPr id="369" name="Star"/>
          <p:cNvSpPr/>
          <p:nvPr/>
        </p:nvSpPr>
        <p:spPr>
          <a:xfrm>
            <a:off x="13913556" y="3662331"/>
            <a:ext cx="430752" cy="478609"/>
          </a:xfrm>
          <a:prstGeom prst="star5">
            <a:avLst>
              <a:gd name="adj" fmla="val 19100"/>
              <a:gd name="hf" fmla="val 105146"/>
              <a:gd name="vf" fmla="val 110557"/>
            </a:avLst>
          </a:prstGeom>
          <a:solidFill>
            <a:schemeClr val="accent1">
              <a:hueOff val="-522454"/>
              <a:satOff val="1153"/>
              <a:lumOff val="13444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3500">
                <a:solidFill>
                  <a:srgbClr val="FFFFFF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pPr>
          </a:p>
        </p:txBody>
      </p:sp>
      <p:grpSp>
        <p:nvGrpSpPr>
          <p:cNvPr id="373" name="Group"/>
          <p:cNvGrpSpPr/>
          <p:nvPr/>
        </p:nvGrpSpPr>
        <p:grpSpPr>
          <a:xfrm>
            <a:off x="9895386" y="4796217"/>
            <a:ext cx="1054064" cy="1086821"/>
            <a:chOff x="0" y="0"/>
            <a:chExt cx="1054063" cy="1086819"/>
          </a:xfrm>
        </p:grpSpPr>
        <p:sp>
          <p:nvSpPr>
            <p:cNvPr id="370" name="Oval"/>
            <p:cNvSpPr/>
            <p:nvPr/>
          </p:nvSpPr>
          <p:spPr>
            <a:xfrm>
              <a:off x="0" y="0"/>
              <a:ext cx="1054064" cy="1086820"/>
            </a:xfrm>
            <a:prstGeom prst="ellipse">
              <a:avLst/>
            </a:prstGeom>
            <a:noFill/>
            <a:ln w="63500" cap="flat">
              <a:solidFill>
                <a:srgbClr val="000000"/>
              </a:solidFill>
              <a:prstDash val="sysDot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3500">
                  <a:solidFill>
                    <a:srgbClr val="FFFFFF"/>
                  </a:solidFill>
                  <a:latin typeface="DIN Alternate Bold"/>
                  <a:ea typeface="DIN Alternate Bold"/>
                  <a:cs typeface="DIN Alternate Bold"/>
                  <a:sym typeface="DIN Alternate Bold"/>
                </a:defRPr>
              </a:pPr>
            </a:p>
          </p:txBody>
        </p:sp>
        <p:sp>
          <p:nvSpPr>
            <p:cNvPr id="371" name="Star"/>
            <p:cNvSpPr/>
            <p:nvPr/>
          </p:nvSpPr>
          <p:spPr>
            <a:xfrm>
              <a:off x="311656" y="105086"/>
              <a:ext cx="430751" cy="478609"/>
            </a:xfrm>
            <a:prstGeom prst="star5">
              <a:avLst>
                <a:gd name="adj" fmla="val 19100"/>
                <a:gd name="hf" fmla="val 105146"/>
                <a:gd name="vf" fmla="val 110557"/>
              </a:avLst>
            </a:prstGeom>
            <a:solidFill>
              <a:schemeClr val="accent1">
                <a:hueOff val="-522454"/>
                <a:satOff val="1153"/>
                <a:lumOff val="13444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3500">
                  <a:solidFill>
                    <a:srgbClr val="FFFFFF"/>
                  </a:solidFill>
                  <a:latin typeface="DIN Alternate Bold"/>
                  <a:ea typeface="DIN Alternate Bold"/>
                  <a:cs typeface="DIN Alternate Bold"/>
                  <a:sym typeface="DIN Alternate Bold"/>
                </a:defRPr>
              </a:pPr>
            </a:p>
          </p:txBody>
        </p:sp>
        <p:sp>
          <p:nvSpPr>
            <p:cNvPr id="372" name="Star"/>
            <p:cNvSpPr/>
            <p:nvPr/>
          </p:nvSpPr>
          <p:spPr>
            <a:xfrm>
              <a:off x="311656" y="431105"/>
              <a:ext cx="430751" cy="478609"/>
            </a:xfrm>
            <a:prstGeom prst="star5">
              <a:avLst>
                <a:gd name="adj" fmla="val 19100"/>
                <a:gd name="hf" fmla="val 105146"/>
                <a:gd name="vf" fmla="val 110557"/>
              </a:avLst>
            </a:prstGeom>
            <a:solidFill>
              <a:schemeClr val="accent1">
                <a:hueOff val="-522454"/>
                <a:satOff val="1153"/>
                <a:lumOff val="13444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3500">
                  <a:solidFill>
                    <a:srgbClr val="FFFFFF"/>
                  </a:solidFill>
                  <a:latin typeface="DIN Alternate Bold"/>
                  <a:ea typeface="DIN Alternate Bold"/>
                  <a:cs typeface="DIN Alternate Bold"/>
                  <a:sym typeface="DIN Alternate Bold"/>
                </a:defRPr>
              </a:pPr>
            </a:p>
          </p:txBody>
        </p:sp>
      </p:grpSp>
      <p:sp>
        <p:nvSpPr>
          <p:cNvPr id="374" name="Core"/>
          <p:cNvSpPr txBox="1"/>
          <p:nvPr/>
        </p:nvSpPr>
        <p:spPr>
          <a:xfrm>
            <a:off x="16428104" y="6413500"/>
            <a:ext cx="1334877" cy="889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Core</a:t>
            </a:r>
          </a:p>
        </p:txBody>
      </p:sp>
      <p:sp>
        <p:nvSpPr>
          <p:cNvPr id="375" name="Spurious"/>
          <p:cNvSpPr txBox="1"/>
          <p:nvPr/>
        </p:nvSpPr>
        <p:spPr>
          <a:xfrm>
            <a:off x="10186852" y="1059370"/>
            <a:ext cx="2376024" cy="889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Spurious</a:t>
            </a:r>
          </a:p>
        </p:txBody>
      </p:sp>
      <p:grpSp>
        <p:nvGrpSpPr>
          <p:cNvPr id="379" name="Group"/>
          <p:cNvGrpSpPr/>
          <p:nvPr/>
        </p:nvGrpSpPr>
        <p:grpSpPr>
          <a:xfrm>
            <a:off x="12584803" y="7383522"/>
            <a:ext cx="1054065" cy="1086821"/>
            <a:chOff x="0" y="0"/>
            <a:chExt cx="1054063" cy="1086819"/>
          </a:xfrm>
        </p:grpSpPr>
        <p:sp>
          <p:nvSpPr>
            <p:cNvPr id="376" name="Oval"/>
            <p:cNvSpPr/>
            <p:nvPr/>
          </p:nvSpPr>
          <p:spPr>
            <a:xfrm>
              <a:off x="0" y="0"/>
              <a:ext cx="1054064" cy="1086820"/>
            </a:xfrm>
            <a:prstGeom prst="ellipse">
              <a:avLst/>
            </a:prstGeom>
            <a:noFill/>
            <a:ln w="63500" cap="flat">
              <a:solidFill>
                <a:srgbClr val="000000"/>
              </a:solidFill>
              <a:prstDash val="sysDot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3500">
                  <a:solidFill>
                    <a:srgbClr val="FFFFFF"/>
                  </a:solidFill>
                  <a:latin typeface="DIN Alternate Bold"/>
                  <a:ea typeface="DIN Alternate Bold"/>
                  <a:cs typeface="DIN Alternate Bold"/>
                  <a:sym typeface="DIN Alternate Bold"/>
                </a:defRPr>
              </a:pPr>
            </a:p>
          </p:txBody>
        </p:sp>
        <p:sp>
          <p:nvSpPr>
            <p:cNvPr id="377" name="Star"/>
            <p:cNvSpPr/>
            <p:nvPr/>
          </p:nvSpPr>
          <p:spPr>
            <a:xfrm>
              <a:off x="311656" y="141096"/>
              <a:ext cx="430751" cy="478609"/>
            </a:xfrm>
            <a:prstGeom prst="star5">
              <a:avLst>
                <a:gd name="adj" fmla="val 19100"/>
                <a:gd name="hf" fmla="val 105146"/>
                <a:gd name="vf" fmla="val 110557"/>
              </a:avLst>
            </a:prstGeom>
            <a:solidFill>
              <a:schemeClr val="accent5">
                <a:satOff val="7361"/>
                <a:lumOff val="753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3500">
                  <a:solidFill>
                    <a:srgbClr val="FFFFFF"/>
                  </a:solidFill>
                  <a:latin typeface="DIN Alternate Bold"/>
                  <a:ea typeface="DIN Alternate Bold"/>
                  <a:cs typeface="DIN Alternate Bold"/>
                  <a:sym typeface="DIN Alternate Bold"/>
                </a:defRPr>
              </a:pPr>
            </a:p>
          </p:txBody>
        </p:sp>
        <p:sp>
          <p:nvSpPr>
            <p:cNvPr id="378" name="Star"/>
            <p:cNvSpPr/>
            <p:nvPr/>
          </p:nvSpPr>
          <p:spPr>
            <a:xfrm>
              <a:off x="311656" y="467115"/>
              <a:ext cx="430751" cy="478609"/>
            </a:xfrm>
            <a:prstGeom prst="star5">
              <a:avLst>
                <a:gd name="adj" fmla="val 19100"/>
                <a:gd name="hf" fmla="val 105146"/>
                <a:gd name="vf" fmla="val 110557"/>
              </a:avLst>
            </a:prstGeom>
            <a:solidFill>
              <a:schemeClr val="accent5">
                <a:satOff val="7361"/>
                <a:lumOff val="753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3500">
                  <a:solidFill>
                    <a:srgbClr val="FFFFFF"/>
                  </a:solidFill>
                  <a:latin typeface="DIN Alternate Bold"/>
                  <a:ea typeface="DIN Alternate Bold"/>
                  <a:cs typeface="DIN Alternate Bold"/>
                  <a:sym typeface="DIN Alternate Bold"/>
                </a:defRPr>
              </a:pPr>
            </a:p>
          </p:txBody>
        </p:sp>
      </p:grpSp>
      <p:sp>
        <p:nvSpPr>
          <p:cNvPr id="380" name="Star"/>
          <p:cNvSpPr/>
          <p:nvPr/>
        </p:nvSpPr>
        <p:spPr>
          <a:xfrm rot="16200000">
            <a:off x="8695332" y="8948447"/>
            <a:ext cx="430752" cy="478609"/>
          </a:xfrm>
          <a:prstGeom prst="star5">
            <a:avLst>
              <a:gd name="adj" fmla="val 19100"/>
              <a:gd name="hf" fmla="val 105146"/>
              <a:gd name="vf" fmla="val 110557"/>
            </a:avLst>
          </a:prstGeom>
          <a:solidFill>
            <a:schemeClr val="accent5">
              <a:satOff val="7361"/>
              <a:lumOff val="753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3500">
                <a:solidFill>
                  <a:srgbClr val="FFFFFF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pPr>
          </a:p>
        </p:txBody>
      </p:sp>
      <p:sp>
        <p:nvSpPr>
          <p:cNvPr id="381" name="Star"/>
          <p:cNvSpPr/>
          <p:nvPr/>
        </p:nvSpPr>
        <p:spPr>
          <a:xfrm rot="16200000">
            <a:off x="9989409" y="8948447"/>
            <a:ext cx="430752" cy="478609"/>
          </a:xfrm>
          <a:prstGeom prst="star5">
            <a:avLst>
              <a:gd name="adj" fmla="val 19100"/>
              <a:gd name="hf" fmla="val 105146"/>
              <a:gd name="vf" fmla="val 110557"/>
            </a:avLst>
          </a:prstGeom>
          <a:solidFill>
            <a:schemeClr val="accent5">
              <a:satOff val="7361"/>
              <a:lumOff val="753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3500">
                <a:solidFill>
                  <a:srgbClr val="FFFFFF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pPr>
          </a:p>
        </p:txBody>
      </p:sp>
      <p:sp>
        <p:nvSpPr>
          <p:cNvPr id="382" name="Star"/>
          <p:cNvSpPr/>
          <p:nvPr/>
        </p:nvSpPr>
        <p:spPr>
          <a:xfrm rot="16200000">
            <a:off x="9989409" y="8317920"/>
            <a:ext cx="430752" cy="478609"/>
          </a:xfrm>
          <a:prstGeom prst="star5">
            <a:avLst>
              <a:gd name="adj" fmla="val 19100"/>
              <a:gd name="hf" fmla="val 105146"/>
              <a:gd name="vf" fmla="val 110557"/>
            </a:avLst>
          </a:prstGeom>
          <a:solidFill>
            <a:schemeClr val="accent5">
              <a:satOff val="7361"/>
              <a:lumOff val="753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3500">
                <a:solidFill>
                  <a:srgbClr val="FFFFFF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pPr>
          </a:p>
        </p:txBody>
      </p:sp>
      <p:sp>
        <p:nvSpPr>
          <p:cNvPr id="383" name="Star"/>
          <p:cNvSpPr/>
          <p:nvPr/>
        </p:nvSpPr>
        <p:spPr>
          <a:xfrm rot="16200000">
            <a:off x="9819483" y="9592679"/>
            <a:ext cx="430752" cy="478609"/>
          </a:xfrm>
          <a:prstGeom prst="star5">
            <a:avLst>
              <a:gd name="adj" fmla="val 19100"/>
              <a:gd name="hf" fmla="val 105146"/>
              <a:gd name="vf" fmla="val 110557"/>
            </a:avLst>
          </a:prstGeom>
          <a:solidFill>
            <a:schemeClr val="accent5">
              <a:satOff val="7361"/>
              <a:lumOff val="753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3500">
                <a:solidFill>
                  <a:srgbClr val="FFFFFF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pPr>
          </a:p>
        </p:txBody>
      </p:sp>
      <p:sp>
        <p:nvSpPr>
          <p:cNvPr id="384" name="Star"/>
          <p:cNvSpPr/>
          <p:nvPr/>
        </p:nvSpPr>
        <p:spPr>
          <a:xfrm rot="16200000">
            <a:off x="9427242" y="8444920"/>
            <a:ext cx="430751" cy="478609"/>
          </a:xfrm>
          <a:prstGeom prst="star5">
            <a:avLst>
              <a:gd name="adj" fmla="val 19100"/>
              <a:gd name="hf" fmla="val 105146"/>
              <a:gd name="vf" fmla="val 110557"/>
            </a:avLst>
          </a:prstGeom>
          <a:solidFill>
            <a:schemeClr val="accent5">
              <a:satOff val="7361"/>
              <a:lumOff val="753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3500">
                <a:solidFill>
                  <a:srgbClr val="FFFFFF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pPr>
          </a:p>
        </p:txBody>
      </p:sp>
      <p:sp>
        <p:nvSpPr>
          <p:cNvPr id="385" name="Star"/>
          <p:cNvSpPr/>
          <p:nvPr/>
        </p:nvSpPr>
        <p:spPr>
          <a:xfrm rot="16200000">
            <a:off x="9427242" y="9251206"/>
            <a:ext cx="430751" cy="478609"/>
          </a:xfrm>
          <a:prstGeom prst="star5">
            <a:avLst>
              <a:gd name="adj" fmla="val 19100"/>
              <a:gd name="hf" fmla="val 105146"/>
              <a:gd name="vf" fmla="val 110557"/>
            </a:avLst>
          </a:prstGeom>
          <a:solidFill>
            <a:schemeClr val="accent5">
              <a:satOff val="7361"/>
              <a:lumOff val="753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3500">
                <a:solidFill>
                  <a:srgbClr val="FFFFFF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pPr>
          </a:p>
        </p:txBody>
      </p:sp>
      <p:sp>
        <p:nvSpPr>
          <p:cNvPr id="386" name="Star"/>
          <p:cNvSpPr/>
          <p:nvPr/>
        </p:nvSpPr>
        <p:spPr>
          <a:xfrm rot="16200000">
            <a:off x="10444340" y="9075447"/>
            <a:ext cx="430751" cy="478609"/>
          </a:xfrm>
          <a:prstGeom prst="star5">
            <a:avLst>
              <a:gd name="adj" fmla="val 19100"/>
              <a:gd name="hf" fmla="val 105146"/>
              <a:gd name="vf" fmla="val 110557"/>
            </a:avLst>
          </a:prstGeom>
          <a:solidFill>
            <a:schemeClr val="accent5">
              <a:satOff val="7361"/>
              <a:lumOff val="753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3500">
                <a:solidFill>
                  <a:srgbClr val="FFFFFF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pPr>
          </a:p>
        </p:txBody>
      </p:sp>
      <p:sp>
        <p:nvSpPr>
          <p:cNvPr id="387" name="Line"/>
          <p:cNvSpPr/>
          <p:nvPr/>
        </p:nvSpPr>
        <p:spPr>
          <a:xfrm flipV="1">
            <a:off x="6707768" y="4978108"/>
            <a:ext cx="10317984" cy="3080072"/>
          </a:xfrm>
          <a:prstGeom prst="line">
            <a:avLst/>
          </a:prstGeom>
          <a:ln w="101600">
            <a:solidFill>
              <a:srgbClr val="58805B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350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Background as a shortcut in Camel-Cow classification task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Background as a shortcut in Camel-Cow classification task</a:t>
            </a:r>
          </a:p>
        </p:txBody>
      </p:sp>
      <p:grpSp>
        <p:nvGrpSpPr>
          <p:cNvPr id="164" name="Group"/>
          <p:cNvGrpSpPr/>
          <p:nvPr/>
        </p:nvGrpSpPr>
        <p:grpSpPr>
          <a:xfrm>
            <a:off x="749946" y="589039"/>
            <a:ext cx="13365584" cy="7315183"/>
            <a:chOff x="0" y="0"/>
            <a:chExt cx="13365582" cy="7315182"/>
          </a:xfrm>
        </p:grpSpPr>
        <p:sp>
          <p:nvSpPr>
            <p:cNvPr id="162" name="Rounded Rectangle"/>
            <p:cNvSpPr/>
            <p:nvPr/>
          </p:nvSpPr>
          <p:spPr>
            <a:xfrm>
              <a:off x="0" y="0"/>
              <a:ext cx="13365583" cy="7315183"/>
            </a:xfrm>
            <a:prstGeom prst="roundRect">
              <a:avLst>
                <a:gd name="adj" fmla="val 12466"/>
              </a:avLst>
            </a:prstGeom>
            <a:solidFill>
              <a:schemeClr val="accent1">
                <a:hueOff val="-522454"/>
                <a:satOff val="1153"/>
                <a:lumOff val="13444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3500">
                  <a:solidFill>
                    <a:srgbClr val="FFFFFF"/>
                  </a:solidFill>
                  <a:latin typeface="DIN Alternate Bold"/>
                  <a:ea typeface="DIN Alternate Bold"/>
                  <a:cs typeface="DIN Alternate Bold"/>
                  <a:sym typeface="DIN Alternate Bold"/>
                </a:defRPr>
              </a:pPr>
            </a:p>
          </p:txBody>
        </p:sp>
        <p:sp>
          <p:nvSpPr>
            <p:cNvPr id="163" name="Train Distribution"/>
            <p:cNvSpPr txBox="1"/>
            <p:nvPr/>
          </p:nvSpPr>
          <p:spPr>
            <a:xfrm>
              <a:off x="4325688" y="597673"/>
              <a:ext cx="4714206" cy="889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Train Distribution</a:t>
              </a:r>
            </a:p>
          </p:txBody>
        </p:sp>
      </p:grpSp>
      <p:pic>
        <p:nvPicPr>
          <p:cNvPr id="165" name="Abstract background with layers of red and white rectangles" descr="Abstract background with layers of red and white rectangles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40046" t="0" r="0" b="0"/>
          <a:stretch>
            <a:fillRect/>
          </a:stretch>
        </p:blipFill>
        <p:spPr>
          <a:xfrm>
            <a:off x="1045034" y="2558231"/>
            <a:ext cx="12775283" cy="4244284"/>
          </a:xfrm>
          <a:prstGeom prst="rect">
            <a:avLst/>
          </a:prstGeom>
        </p:spPr>
      </p:pic>
      <p:sp>
        <p:nvSpPr>
          <p:cNvPr id="166" name="Rounded Rectangle"/>
          <p:cNvSpPr/>
          <p:nvPr/>
        </p:nvSpPr>
        <p:spPr>
          <a:xfrm>
            <a:off x="13213664" y="3709353"/>
            <a:ext cx="10296267" cy="7315183"/>
          </a:xfrm>
          <a:prstGeom prst="roundRect">
            <a:avLst>
              <a:gd name="adj" fmla="val 12466"/>
            </a:avLst>
          </a:prstGeom>
          <a:solidFill>
            <a:schemeClr val="accent2">
              <a:satOff val="17042"/>
              <a:lumOff val="11017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3500">
                <a:solidFill>
                  <a:srgbClr val="FFFFFF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pPr>
          </a:p>
        </p:txBody>
      </p:sp>
      <p:sp>
        <p:nvSpPr>
          <p:cNvPr id="167" name="Test Distribution"/>
          <p:cNvSpPr txBox="1"/>
          <p:nvPr/>
        </p:nvSpPr>
        <p:spPr>
          <a:xfrm>
            <a:off x="15871304" y="4235971"/>
            <a:ext cx="4442409" cy="889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Test Distribution</a:t>
            </a:r>
          </a:p>
        </p:txBody>
      </p:sp>
      <p:pic>
        <p:nvPicPr>
          <p:cNvPr id="168" name="Abstract background with layers of red and white rectangles" descr="Abstract background with layers of red and white rectangles"/>
          <p:cNvPicPr>
            <a:picLocks noChangeAspect="1"/>
          </p:cNvPicPr>
          <p:nvPr/>
        </p:nvPicPr>
        <p:blipFill>
          <a:blip r:embed="rId2">
            <a:extLst/>
          </a:blip>
          <a:srcRect l="0" t="0" r="59681" b="0"/>
          <a:stretch>
            <a:fillRect/>
          </a:stretch>
        </p:blipFill>
        <p:spPr>
          <a:xfrm>
            <a:off x="13855706" y="5652073"/>
            <a:ext cx="9012053" cy="4452079"/>
          </a:xfrm>
          <a:prstGeom prst="rect">
            <a:avLst/>
          </a:prstGeom>
          <a:ln w="12700">
            <a:miter lim="400000"/>
          </a:ln>
        </p:spPr>
      </p:pic>
      <p:sp>
        <p:nvSpPr>
          <p:cNvPr id="169" name="Slide Number"/>
          <p:cNvSpPr txBox="1"/>
          <p:nvPr>
            <p:ph type="sldNum" sz="quarter" idx="4294967295"/>
          </p:nvPr>
        </p:nvSpPr>
        <p:spPr>
          <a:xfrm>
            <a:off x="23101293" y="12928600"/>
            <a:ext cx="266695" cy="4699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Line"/>
          <p:cNvSpPr/>
          <p:nvPr/>
        </p:nvSpPr>
        <p:spPr>
          <a:xfrm>
            <a:off x="1016000" y="2222500"/>
            <a:ext cx="22352000" cy="5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90" name="Paper Organiza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92479">
              <a:spcBef>
                <a:spcPts val="3100"/>
              </a:spcBef>
              <a:defRPr sz="7200"/>
            </a:lvl1pPr>
          </a:lstStyle>
          <a:p>
            <a:pPr/>
            <a:r>
              <a:t>Paper Organization</a:t>
            </a:r>
          </a:p>
        </p:txBody>
      </p:sp>
      <p:sp>
        <p:nvSpPr>
          <p:cNvPr id="391" name="In a linear regression model, it has been proven that the parameters ensuring adversarial robustness differ from those ensuring natural distributional robustness, which avoids reliance on spurious features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 a linear regression model, it has been proven that the parameters ensuring adversarial robustness differ from those ensuring natural distributional robustness, which avoids reliance on spurious features.</a:t>
            </a:r>
          </a:p>
          <a:p>
            <a:pPr lvl="1"/>
            <a:r>
              <a:t>In an example in the same setup as the theory, it has shown that reliance of a adversarially trained model on spurious features increases.</a:t>
            </a:r>
          </a:p>
          <a:p>
            <a:pPr/>
            <a:r>
              <a:t>With empirical evidence on deep models it shows:</a:t>
            </a:r>
          </a:p>
          <a:p>
            <a:pPr lvl="1"/>
            <a:r>
              <a:t>(Effect) Adversarial training </a:t>
            </a:r>
            <a:r>
              <a:rPr i="1"/>
              <a:t>reduces</a:t>
            </a:r>
            <a:r>
              <a:t> core and </a:t>
            </a:r>
            <a:r>
              <a:rPr i="1"/>
              <a:t>increases</a:t>
            </a:r>
            <a:r>
              <a:t> background reliances</a:t>
            </a:r>
          </a:p>
          <a:p>
            <a:pPr lvl="1"/>
            <a:r>
              <a:t>(Reverse Effect) Presence of Spurious Correlations </a:t>
            </a:r>
            <a:r>
              <a:rPr i="1"/>
              <a:t>Improves </a:t>
            </a:r>
            <a:r>
              <a:t>Adversarial Robustness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Line"/>
          <p:cNvSpPr/>
          <p:nvPr/>
        </p:nvSpPr>
        <p:spPr>
          <a:xfrm>
            <a:off x="1016000" y="10718800"/>
            <a:ext cx="12090400" cy="3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pic>
        <p:nvPicPr>
          <p:cNvPr id="172" name="Abstract background with overlapping blue, green, and white circles of different sizes" descr="Abstract background with overlapping blue, green, and white circles of different sizes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13035" t="820" r="13309" b="729"/>
          <a:stretch>
            <a:fillRect/>
          </a:stretch>
        </p:blipFill>
        <p:spPr>
          <a:xfrm>
            <a:off x="14122400" y="0"/>
            <a:ext cx="10261600" cy="13716000"/>
          </a:xfrm>
          <a:prstGeom prst="rect">
            <a:avLst/>
          </a:prstGeom>
        </p:spPr>
      </p:pic>
      <p:sp>
        <p:nvSpPr>
          <p:cNvPr id="173" name="Adversarial Robustnes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Adversarial Robustness</a:t>
            </a:r>
          </a:p>
        </p:txBody>
      </p:sp>
      <p:sp>
        <p:nvSpPr>
          <p:cNvPr id="174" name="Robustness to adversarial examples, slight perturbations within the data distribution.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660400">
              <a:spcBef>
                <a:spcPts val="600"/>
              </a:spcBef>
              <a:defRPr sz="5600"/>
            </a:lvl1pPr>
          </a:lstStyle>
          <a:p>
            <a:pPr/>
            <a:r>
              <a:t>Robustness to adversarial examples, slight perturbations within the data distribution.</a:t>
            </a:r>
          </a:p>
        </p:txBody>
      </p:sp>
      <p:sp>
        <p:nvSpPr>
          <p:cNvPr id="175" name="Slide Number"/>
          <p:cNvSpPr txBox="1"/>
          <p:nvPr>
            <p:ph type="sldNum" sz="quarter" idx="4294967295"/>
          </p:nvPr>
        </p:nvSpPr>
        <p:spPr>
          <a:xfrm>
            <a:off x="23101293" y="12928600"/>
            <a:ext cx="266695" cy="4699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rgbClr val="CBCBCB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Line"/>
          <p:cNvSpPr/>
          <p:nvPr/>
        </p:nvSpPr>
        <p:spPr>
          <a:xfrm>
            <a:off x="1016000" y="2222500"/>
            <a:ext cx="22352000" cy="5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78" name="Reliable Model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92479">
              <a:spcBef>
                <a:spcPts val="3100"/>
              </a:spcBef>
              <a:defRPr sz="7200"/>
            </a:lvl1pPr>
          </a:lstStyle>
          <a:p>
            <a:pPr/>
            <a:r>
              <a:t>Reliable Models</a:t>
            </a:r>
          </a:p>
        </p:txBody>
      </p:sp>
      <p:sp>
        <p:nvSpPr>
          <p:cNvPr id="179" name="Should have natural distributional robustnes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chemeClr val="accent5">
                    <a:satOff val="7361"/>
                    <a:lumOff val="7535"/>
                  </a:schemeClr>
                </a:solidFill>
              </a:defRPr>
            </a:pPr>
            <a:r>
              <a:t>Should have natural distributional robustness</a:t>
            </a:r>
          </a:p>
          <a:p>
            <a:pPr lvl="1">
              <a:defRPr>
                <a:solidFill>
                  <a:schemeClr val="accent5">
                    <a:satOff val="7361"/>
                    <a:lumOff val="7535"/>
                  </a:schemeClr>
                </a:solidFill>
              </a:defRPr>
            </a:pPr>
            <a:r>
              <a:t>Do not rely on spurious features for predictions </a:t>
            </a:r>
          </a:p>
          <a:p>
            <a:pPr>
              <a:defRPr>
                <a:solidFill>
                  <a:schemeClr val="accent2"/>
                </a:solidFill>
              </a:defRPr>
            </a:pPr>
            <a:r>
              <a:t>Should be robust against adversarial examples</a:t>
            </a:r>
          </a:p>
          <a:p>
            <a:pPr lvl="1">
              <a:defRPr>
                <a:solidFill>
                  <a:schemeClr val="accent2"/>
                </a:solidFill>
              </a:defRPr>
            </a:pPr>
            <a:r>
              <a:t>Have the lowest error on adversarial examples </a:t>
            </a:r>
          </a:p>
        </p:txBody>
      </p:sp>
      <p:sp>
        <p:nvSpPr>
          <p:cNvPr id="180" name="Can a single model achieve both types of robustness simultaneously? Specifically, are the optimal parameters for adversarial robustness the same as those required for natural distributional robustness?"/>
          <p:cNvSpPr/>
          <p:nvPr/>
        </p:nvSpPr>
        <p:spPr>
          <a:xfrm>
            <a:off x="1123212" y="7926886"/>
            <a:ext cx="22137577" cy="3786076"/>
          </a:xfrm>
          <a:prstGeom prst="roundRect">
            <a:avLst>
              <a:gd name="adj" fmla="val 15000"/>
            </a:avLst>
          </a:prstGeom>
          <a:solidFill>
            <a:schemeClr val="accent1">
              <a:hueOff val="147319"/>
              <a:satOff val="13526"/>
              <a:lumOff val="-23026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spcBef>
                <a:spcPts val="0"/>
              </a:spcBef>
              <a:defRPr sz="5300">
                <a:solidFill>
                  <a:srgbClr val="FFFFFF"/>
                </a:solidFill>
              </a:defRPr>
            </a:lvl1pPr>
          </a:lstStyle>
          <a:p>
            <a:pPr/>
            <a:r>
              <a:t>Can a single model achieve both types of robustness simultaneously? Specifically, are the optimal parameters for adversarial robustness the same as those required for natural distributional robustness?</a:t>
            </a:r>
          </a:p>
        </p:txBody>
      </p:sp>
      <p:sp>
        <p:nvSpPr>
          <p:cNvPr id="181" name="Slide Number"/>
          <p:cNvSpPr txBox="1"/>
          <p:nvPr>
            <p:ph type="sldNum" sz="quarter" idx="4294967295"/>
          </p:nvPr>
        </p:nvSpPr>
        <p:spPr>
          <a:xfrm>
            <a:off x="23101293" y="12928600"/>
            <a:ext cx="266695" cy="4699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10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80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Line"/>
          <p:cNvSpPr/>
          <p:nvPr/>
        </p:nvSpPr>
        <p:spPr>
          <a:xfrm>
            <a:off x="1016000" y="2222500"/>
            <a:ext cx="22352000" cy="5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84" name="Paper Organiza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92479">
              <a:spcBef>
                <a:spcPts val="3100"/>
              </a:spcBef>
              <a:defRPr sz="7200"/>
            </a:lvl1pPr>
          </a:lstStyle>
          <a:p>
            <a:pPr/>
            <a:r>
              <a:t>Paper Organization</a:t>
            </a:r>
          </a:p>
        </p:txBody>
      </p:sp>
      <p:sp>
        <p:nvSpPr>
          <p:cNvPr id="185" name="Theoretical Evidence: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>
                <a:solidFill>
                  <a:schemeClr val="accent5">
                    <a:satOff val="7361"/>
                    <a:lumOff val="7535"/>
                  </a:schemeClr>
                </a:solidFill>
              </a:defRPr>
            </a:pPr>
            <a:r>
              <a:t>Theoretical Evidence:</a:t>
            </a:r>
          </a:p>
          <a:p>
            <a:pPr lvl="1"/>
            <a:r>
              <a:t>In a linear regression model, it has been proven that the parameters ensuring adversarial robustness differ from those ensuring natural distributional robustness, which avoids reliance on spurious features.</a:t>
            </a:r>
          </a:p>
          <a:p>
            <a:pPr>
              <a:defRPr b="1">
                <a:solidFill>
                  <a:schemeClr val="accent5">
                    <a:satOff val="7361"/>
                    <a:lumOff val="7535"/>
                  </a:schemeClr>
                </a:solidFill>
              </a:defRPr>
            </a:pPr>
            <a:r>
              <a:t>Empirical Evidence:</a:t>
            </a:r>
          </a:p>
          <a:p>
            <a:pPr lvl="1"/>
            <a:r>
              <a:t>In two setups </a:t>
            </a:r>
            <a:r>
              <a:rPr b="1"/>
              <a:t>1) linear models on mock dataset</a:t>
            </a:r>
            <a:r>
              <a:t>, and </a:t>
            </a:r>
            <a:r>
              <a:rPr b="1"/>
              <a:t>2) deep models on real datasets</a:t>
            </a:r>
            <a:r>
              <a:t> it has been shown:</a:t>
            </a:r>
          </a:p>
          <a:p>
            <a:pPr lvl="2"/>
            <a:r>
              <a:rPr b="1"/>
              <a:t>(Effect)</a:t>
            </a:r>
            <a:r>
              <a:t> Adversarial training </a:t>
            </a:r>
            <a:r>
              <a:rPr i="1"/>
              <a:t>reduces</a:t>
            </a:r>
            <a:r>
              <a:t> core and </a:t>
            </a:r>
            <a:r>
              <a:rPr i="1"/>
              <a:t>increases</a:t>
            </a:r>
            <a:r>
              <a:t> background reliances</a:t>
            </a:r>
          </a:p>
          <a:p>
            <a:pPr lvl="2"/>
            <a:r>
              <a:rPr b="1"/>
              <a:t>(Reverse Effect)</a:t>
            </a:r>
            <a:r>
              <a:t> Presence of Spurious Correlations </a:t>
            </a:r>
            <a:r>
              <a:rPr i="1"/>
              <a:t>Improves </a:t>
            </a:r>
            <a:r>
              <a:t>Adversarial Robustness</a:t>
            </a:r>
          </a:p>
        </p:txBody>
      </p:sp>
      <p:sp>
        <p:nvSpPr>
          <p:cNvPr id="186" name="Slide Number"/>
          <p:cNvSpPr txBox="1"/>
          <p:nvPr>
            <p:ph type="sldNum" sz="quarter" idx="4294967295"/>
          </p:nvPr>
        </p:nvSpPr>
        <p:spPr>
          <a:xfrm>
            <a:off x="23101293" y="12928600"/>
            <a:ext cx="266695" cy="4699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Line"/>
          <p:cNvSpPr/>
          <p:nvPr/>
        </p:nvSpPr>
        <p:spPr>
          <a:xfrm>
            <a:off x="13208000" y="2222500"/>
            <a:ext cx="10160000" cy="3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pic>
        <p:nvPicPr>
          <p:cNvPr id="189" name="Abstract background with layers of red and white rectangles" descr="Abstract background with layers of red and white rectangles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0" y="1725453"/>
            <a:ext cx="12065000" cy="10265094"/>
          </a:xfrm>
          <a:prstGeom prst="rect">
            <a:avLst/>
          </a:prstGeom>
        </p:spPr>
      </p:pic>
      <p:sp>
        <p:nvSpPr>
          <p:cNvPr id="190" name="Theoretical Evidenc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92479">
              <a:spcBef>
                <a:spcPts val="3100"/>
              </a:spcBef>
              <a:defRPr sz="7200"/>
            </a:lvl1pPr>
          </a:lstStyle>
          <a:p>
            <a:pPr/>
            <a:r>
              <a:t>Theoretical Evidence</a:t>
            </a:r>
          </a:p>
        </p:txBody>
      </p:sp>
      <p:sp>
        <p:nvSpPr>
          <p:cNvPr id="191" name="Double-click to edit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14:m>
              <m:oMathPara>
                <m:oMathParaPr>
                  <m:jc m:val="left"/>
                </m:oMathParaPr>
                <m:oMath>
                  <m:r>
                    <m:rPr>
                      <m:sty m:val="b"/>
                    </m:rPr>
                    <a:rPr xmlns:a="http://schemas.openxmlformats.org/drawingml/2006/main" sz="4500" i="1">
                      <a:solidFill>
                        <a:srgbClr val="5C5C5C"/>
                      </a:solidFill>
                      <a:latin typeface="Cambria Math" panose="02040503050406030204" pitchFamily="18" charset="0"/>
                    </a:rPr>
                    <m:t>X</m:t>
                  </m:r>
                  <m:r>
                    <a:rPr xmlns:a="http://schemas.openxmlformats.org/drawingml/2006/main" sz="4500" i="1">
                      <a:solidFill>
                        <a:srgbClr val="5C5C5C"/>
                      </a:solidFill>
                      <a:latin typeface="Cambria Math" panose="02040503050406030204" pitchFamily="18" charset="0"/>
                    </a:rPr>
                    <m:t>∈</m:t>
                  </m:r>
                  <m:sSup>
                    <m:e>
                      <m:r>
                        <m:rPr>
                          <m:sty m:val="p"/>
                          <m:scr m:val="double-struck"/>
                        </m:rPr>
                        <a:rPr xmlns:a="http://schemas.openxmlformats.org/drawingml/2006/main" sz="4500" i="1">
                          <a:solidFill>
                            <a:srgbClr val="5C5C5C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</m:e>
                    <m:sup>
                      <m:r>
                        <a:rPr xmlns:a="http://schemas.openxmlformats.org/drawingml/2006/main" sz="4500" i="1">
                          <a:solidFill>
                            <a:srgbClr val="5C5C5C"/>
                          </a:solidFill>
                          <a:latin typeface="Cambria Math" panose="02040503050406030204" pitchFamily="18" charset="0"/>
                        </a:rPr>
                        <m:t>m</m:t>
                      </m:r>
                    </m:sup>
                  </m:sSup>
                </m:oMath>
              </m:oMathPara>
            </a14:m>
          </a:p>
          <a:p>
            <a:pPr/>
            <a14:m>
              <m:oMathPara>
                <m:oMathParaPr>
                  <m:jc m:val="left"/>
                </m:oMathParaPr>
                <m:oMath>
                  <m:r>
                    <m:rPr>
                      <m:sty m:val="b"/>
                    </m:rPr>
                    <a:rPr xmlns:a="http://schemas.openxmlformats.org/drawingml/2006/main" sz="4500" i="1">
                      <a:solidFill>
                        <a:srgbClr val="5C5C5C"/>
                      </a:solidFill>
                      <a:latin typeface="Cambria Math" panose="02040503050406030204" pitchFamily="18" charset="0"/>
                    </a:rPr>
                    <m:t>X</m:t>
                  </m:r>
                  <m:r>
                    <a:rPr xmlns:a="http://schemas.openxmlformats.org/drawingml/2006/main" sz="4500" i="1">
                      <a:solidFill>
                        <a:srgbClr val="5C5C5C"/>
                      </a:solidFill>
                      <a:latin typeface="Cambria Math" panose="02040503050406030204" pitchFamily="18" charset="0"/>
                    </a:rPr>
                    <m:t>∼</m:t>
                  </m:r>
                  <m:r>
                    <m:rPr>
                      <m:scr m:val="script"/>
                    </m:rPr>
                    <a:rPr xmlns:a="http://schemas.openxmlformats.org/drawingml/2006/main" sz="4500" i="1">
                      <a:solidFill>
                        <a:srgbClr val="5C5C5C"/>
                      </a:solidFill>
                      <a:latin typeface="Cambria Math" panose="02040503050406030204" pitchFamily="18" charset="0"/>
                    </a:rPr>
                    <m:t>N</m:t>
                  </m:r>
                  <m:r>
                    <a:rPr xmlns:a="http://schemas.openxmlformats.org/drawingml/2006/main" sz="4500" i="1">
                      <a:solidFill>
                        <a:srgbClr val="5C5C5C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4500" i="1">
                      <a:solidFill>
                        <a:srgbClr val="5C5C5C"/>
                      </a:solidFill>
                      <a:latin typeface="Cambria Math" panose="02040503050406030204" pitchFamily="18" charset="0"/>
                    </a:rPr>
                    <m:t>0,</m:t>
                  </m:r>
                  <m:r>
                    <m:rPr>
                      <m:sty m:val="b"/>
                    </m:rPr>
                    <a:rPr xmlns:a="http://schemas.openxmlformats.org/drawingml/2006/main" sz="4500" i="1">
                      <a:solidFill>
                        <a:srgbClr val="5C5C5C"/>
                      </a:solidFill>
                      <a:latin typeface="Cambria Math" panose="02040503050406030204" pitchFamily="18" charset="0"/>
                    </a:rPr>
                    <m:t>Σ</m:t>
                  </m:r>
                  <m:r>
                    <a:rPr xmlns:a="http://schemas.openxmlformats.org/drawingml/2006/main" sz="4500" i="1">
                      <a:solidFill>
                        <a:srgbClr val="5C5C5C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m:rPr>
                      <m:nor/>
                    </m:rPr>
                    <a:rPr xmlns:a="http://schemas.openxmlformats.org/drawingml/2006/main" sz="4500" i="1">
                      <a:solidFill>
                        <a:srgbClr val="5C5C5C"/>
                      </a:solidFill>
                      <a:latin typeface="Cambria Math" panose="02040503050406030204" pitchFamily="18" charset="0"/>
                    </a:rPr>
                    <m:t>where</m:t>
                  </m:r>
                  <m:r>
                    <m:rPr>
                      <m:sty m:val="b"/>
                    </m:rPr>
                    <a:rPr xmlns:a="http://schemas.openxmlformats.org/drawingml/2006/main" sz="4500" i="1">
                      <a:solidFill>
                        <a:srgbClr val="5C5C5C"/>
                      </a:solidFill>
                      <a:latin typeface="Cambria Math" panose="02040503050406030204" pitchFamily="18" charset="0"/>
                    </a:rPr>
                    <m:t>Σ</m:t>
                  </m:r>
                  <m:r>
                    <a:rPr xmlns:a="http://schemas.openxmlformats.org/drawingml/2006/main" sz="4500" i="1">
                      <a:solidFill>
                        <a:srgbClr val="5C5C5C"/>
                      </a:solidFill>
                      <a:latin typeface="Cambria Math" panose="02040503050406030204" pitchFamily="18" charset="0"/>
                    </a:rPr>
                    <m:t>∈</m:t>
                  </m:r>
                  <m:sSup>
                    <m:e>
                      <m:r>
                        <m:rPr>
                          <m:sty m:val="p"/>
                          <m:scr m:val="double-struck"/>
                        </m:rPr>
                        <a:rPr xmlns:a="http://schemas.openxmlformats.org/drawingml/2006/main" sz="4500" i="1">
                          <a:solidFill>
                            <a:srgbClr val="5C5C5C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</m:e>
                    <m:sup>
                      <m:r>
                        <a:rPr xmlns:a="http://schemas.openxmlformats.org/drawingml/2006/main" sz="4500" i="1">
                          <a:solidFill>
                            <a:srgbClr val="5C5C5C"/>
                          </a:solidFill>
                          <a:latin typeface="Cambria Math" panose="02040503050406030204" pitchFamily="18" charset="0"/>
                        </a:rPr>
                        <m:t>m</m:t>
                      </m:r>
                      <m:r>
                        <a:rPr xmlns:a="http://schemas.openxmlformats.org/drawingml/2006/main" sz="4500" i="1">
                          <a:solidFill>
                            <a:srgbClr val="5C5C5C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xmlns:a="http://schemas.openxmlformats.org/drawingml/2006/main" sz="4500" i="1">
                          <a:solidFill>
                            <a:srgbClr val="5C5C5C"/>
                          </a:solidFill>
                          <a:latin typeface="Cambria Math" panose="02040503050406030204" pitchFamily="18" charset="0"/>
                        </a:rPr>
                        <m:t>m</m:t>
                      </m:r>
                    </m:sup>
                  </m:sSup>
                </m:oMath>
              </m:oMathPara>
            </a14:m>
          </a:p>
          <a:p>
            <a:pPr/>
            <a14:m>
              <m:oMathPara>
                <m:oMathParaPr>
                  <m:jc m:val="left"/>
                </m:oMathParaPr>
                <m:oMath>
                  <m:r>
                    <m:rPr>
                      <m:nor/>
                    </m:rPr>
                    <a:rPr xmlns:a="http://schemas.openxmlformats.org/drawingml/2006/main" sz="4500" i="1">
                      <a:solidFill>
                        <a:srgbClr val="5C5C5C"/>
                      </a:solidFill>
                      <a:latin typeface="Cambria Math" panose="02040503050406030204" pitchFamily="18" charset="0"/>
                    </a:rPr>
                    <m:t>WLOG,</m:t>
                  </m:r>
                  <m:r>
                    <m:rPr>
                      <m:sty m:val="b"/>
                    </m:rPr>
                    <a:rPr xmlns:a="http://schemas.openxmlformats.org/drawingml/2006/main" sz="4500" i="1">
                      <a:solidFill>
                        <a:srgbClr val="5C5C5C"/>
                      </a:solidFill>
                      <a:latin typeface="Cambria Math" panose="02040503050406030204" pitchFamily="18" charset="0"/>
                    </a:rPr>
                    <m:t>X</m:t>
                  </m:r>
                  <m:r>
                    <a:rPr xmlns:a="http://schemas.openxmlformats.org/drawingml/2006/main" sz="4500" i="1">
                      <a:solidFill>
                        <a:srgbClr val="5C5C5C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4500" i="1">
                      <a:solidFill>
                        <a:srgbClr val="5C5C5C"/>
                      </a:solidFill>
                      <a:latin typeface="Cambria Math" panose="02040503050406030204" pitchFamily="18" charset="0"/>
                    </a:rPr>
                    <m:t>[</m:t>
                  </m:r>
                  <m:r>
                    <m:rPr>
                      <m:sty m:val="b"/>
                    </m:rPr>
                    <a:rPr xmlns:a="http://schemas.openxmlformats.org/drawingml/2006/main" sz="4500" i="1">
                      <a:solidFill>
                        <a:srgbClr val="5C5C5C"/>
                      </a:solidFill>
                      <a:latin typeface="Cambria Math" panose="02040503050406030204" pitchFamily="18" charset="0"/>
                    </a:rPr>
                    <m:t>C</m:t>
                  </m:r>
                  <m:r>
                    <a:rPr xmlns:a="http://schemas.openxmlformats.org/drawingml/2006/main" sz="4500" i="1">
                      <a:solidFill>
                        <a:srgbClr val="5C5C5C"/>
                      </a:solidFill>
                      <a:latin typeface="Cambria Math" panose="02040503050406030204" pitchFamily="18" charset="0"/>
                    </a:rPr>
                    <m:t>,</m:t>
                  </m:r>
                  <m:r>
                    <m:rPr>
                      <m:sty m:val="b"/>
                    </m:rPr>
                    <a:rPr xmlns:a="http://schemas.openxmlformats.org/drawingml/2006/main" sz="4500" i="1">
                      <a:solidFill>
                        <a:srgbClr val="5C5C5C"/>
                      </a:solidFill>
                      <a:latin typeface="Cambria Math" panose="02040503050406030204" pitchFamily="18" charset="0"/>
                    </a:rPr>
                    <m:t>S</m:t>
                  </m:r>
                  <m:r>
                    <a:rPr xmlns:a="http://schemas.openxmlformats.org/drawingml/2006/main" sz="4500" i="1">
                      <a:solidFill>
                        <a:srgbClr val="5C5C5C"/>
                      </a:solidFill>
                      <a:latin typeface="Cambria Math" panose="02040503050406030204" pitchFamily="18" charset="0"/>
                    </a:rPr>
                    <m:t>]</m:t>
                  </m:r>
                </m:oMath>
              </m:oMathPara>
            </a14:m>
          </a:p>
          <a:p>
            <a:pPr/>
            <a14:m>
              <m:oMathPara>
                <m:oMathParaPr>
                  <m:jc m:val="left"/>
                </m:oMathParaPr>
                <m:oMath>
                  <m:r>
                    <m:rPr>
                      <m:sty m:val="b"/>
                    </m:rPr>
                    <a:rPr xmlns:a="http://schemas.openxmlformats.org/drawingml/2006/main" sz="4500" i="1">
                      <a:solidFill>
                        <a:srgbClr val="5C5C5C"/>
                      </a:solidFill>
                      <a:latin typeface="Cambria Math" panose="02040503050406030204" pitchFamily="18" charset="0"/>
                    </a:rPr>
                    <m:t>Y</m:t>
                  </m:r>
                  <m:r>
                    <a:rPr xmlns:a="http://schemas.openxmlformats.org/drawingml/2006/main" sz="4500" i="1">
                      <a:solidFill>
                        <a:srgbClr val="5C5C5C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4500" i="1">
                      <a:solidFill>
                        <a:srgbClr val="5C5C5C"/>
                      </a:solidFill>
                      <a:latin typeface="Cambria Math" panose="02040503050406030204" pitchFamily="18" charset="0"/>
                    </a:rPr>
                    <m:t>⟨</m:t>
                  </m:r>
                  <m:r>
                    <m:rPr>
                      <m:sty m:val="b"/>
                    </m:rPr>
                    <a:rPr xmlns:a="http://schemas.openxmlformats.org/drawingml/2006/main" sz="4500" i="1">
                      <a:solidFill>
                        <a:srgbClr val="5C5C5C"/>
                      </a:solidFill>
                      <a:latin typeface="Cambria Math" panose="02040503050406030204" pitchFamily="18" charset="0"/>
                    </a:rPr>
                    <m:t>X</m:t>
                  </m:r>
                  <m:r>
                    <a:rPr xmlns:a="http://schemas.openxmlformats.org/drawingml/2006/main" sz="4500" i="1">
                      <a:solidFill>
                        <a:srgbClr val="5C5C5C"/>
                      </a:solidFill>
                      <a:latin typeface="Cambria Math" panose="02040503050406030204" pitchFamily="18" charset="0"/>
                    </a:rPr>
                    <m:t>,</m:t>
                  </m:r>
                  <m:sSup>
                    <m:e>
                      <m:r>
                        <m:rPr>
                          <m:sty m:val="bi"/>
                        </m:rPr>
                        <a:rPr xmlns:a="http://schemas.openxmlformats.org/drawingml/2006/main" sz="4500" i="1">
                          <a:solidFill>
                            <a:srgbClr val="5C5C5C"/>
                          </a:solidFill>
                          <a:latin typeface="Cambria Math" panose="02040503050406030204" pitchFamily="18" charset="0"/>
                        </a:rPr>
                        <m:t>θ</m:t>
                      </m:r>
                    </m:e>
                    <m:sup>
                      <m:r>
                        <m:rPr>
                          <m:sty m:val="bi"/>
                        </m:rPr>
                        <a:rPr xmlns:a="http://schemas.openxmlformats.org/drawingml/2006/main" sz="4500" i="1">
                          <a:solidFill>
                            <a:srgbClr val="5C5C5C"/>
                          </a:solidFill>
                          <a:latin typeface="Cambria Math" panose="02040503050406030204" pitchFamily="18" charset="0"/>
                        </a:rPr>
                        <m:t>o</m:t>
                      </m:r>
                      <m:r>
                        <m:rPr>
                          <m:sty m:val="bi"/>
                        </m:rPr>
                        <a:rPr xmlns:a="http://schemas.openxmlformats.org/drawingml/2006/main" sz="4500" i="1">
                          <a:solidFill>
                            <a:srgbClr val="5C5C5C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r>
                        <m:rPr>
                          <m:sty m:val="bi"/>
                        </m:rPr>
                        <a:rPr xmlns:a="http://schemas.openxmlformats.org/drawingml/2006/main" sz="4500" i="1">
                          <a:solidFill>
                            <a:srgbClr val="5C5C5C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</m:sup>
                  </m:sSup>
                  <m:r>
                    <a:rPr xmlns:a="http://schemas.openxmlformats.org/drawingml/2006/main" sz="4500" i="1">
                      <a:solidFill>
                        <a:srgbClr val="5C5C5C"/>
                      </a:solidFill>
                      <a:latin typeface="Cambria Math" panose="02040503050406030204" pitchFamily="18" charset="0"/>
                    </a:rPr>
                    <m:t>⟩</m:t>
                  </m:r>
                  <m:r>
                    <a:rPr xmlns:a="http://schemas.openxmlformats.org/drawingml/2006/main" sz="4500" i="1">
                      <a:solidFill>
                        <a:srgbClr val="5C5C5C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m:rPr>
                      <m:sty m:val="b"/>
                    </m:rPr>
                    <a:rPr xmlns:a="http://schemas.openxmlformats.org/drawingml/2006/main" sz="4500" i="1">
                      <a:solidFill>
                        <a:srgbClr val="5C5C5C"/>
                      </a:solidFill>
                      <a:latin typeface="Cambria Math" panose="02040503050406030204" pitchFamily="18" charset="0"/>
                    </a:rPr>
                    <m:t>W</m:t>
                  </m:r>
                </m:oMath>
              </m:oMathPara>
            </a14:m>
          </a:p>
          <a:p>
            <a:pPr/>
            <a14:m>
              <m:oMathPara>
                <m:oMathParaPr>
                  <m:jc m:val="left"/>
                </m:oMathParaPr>
                <m:oMath>
                  <m:r>
                    <m:rPr>
                      <m:sty m:val="bi"/>
                    </m:rPr>
                    <a:rPr xmlns:a="http://schemas.openxmlformats.org/drawingml/2006/main" sz="4500" i="1">
                      <a:solidFill>
                        <a:srgbClr val="5C5C5C"/>
                      </a:solidFill>
                      <a:latin typeface="Cambria Math" panose="02040503050406030204" pitchFamily="18" charset="0"/>
                    </a:rPr>
                    <m:t>θ</m:t>
                  </m:r>
                  <m:r>
                    <a:rPr xmlns:a="http://schemas.openxmlformats.org/drawingml/2006/main" sz="4500" i="1">
                      <a:solidFill>
                        <a:srgbClr val="5C5C5C"/>
                      </a:solidFill>
                      <a:latin typeface="Cambria Math" panose="02040503050406030204" pitchFamily="18" charset="0"/>
                    </a:rPr>
                    <m:t>∈</m:t>
                  </m:r>
                  <m:sSup>
                    <m:e>
                      <m:r>
                        <m:rPr>
                          <m:sty m:val="p"/>
                          <m:scr m:val="double-struck"/>
                        </m:rPr>
                        <a:rPr xmlns:a="http://schemas.openxmlformats.org/drawingml/2006/main" sz="4500" i="1">
                          <a:solidFill>
                            <a:srgbClr val="5C5C5C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</m:e>
                    <m:sup>
                      <m:r>
                        <a:rPr xmlns:a="http://schemas.openxmlformats.org/drawingml/2006/main" sz="4500" i="1">
                          <a:solidFill>
                            <a:srgbClr val="5C5C5C"/>
                          </a:solidFill>
                          <a:latin typeface="Cambria Math" panose="02040503050406030204" pitchFamily="18" charset="0"/>
                        </a:rPr>
                        <m:t>m</m:t>
                      </m:r>
                    </m:sup>
                  </m:sSup>
                </m:oMath>
              </m:oMathPara>
            </a14:m>
          </a:p>
          <a:p>
            <a:pPr/>
            <a14:m>
              <m:oMathPara>
                <m:oMathParaPr>
                  <m:jc m:val="left"/>
                </m:oMathParaPr>
                <m:oMath>
                  <m:r>
                    <m:rPr>
                      <m:sty m:val="b"/>
                    </m:rPr>
                    <a:rPr xmlns:a="http://schemas.openxmlformats.org/drawingml/2006/main" sz="4500" i="1">
                      <a:solidFill>
                        <a:srgbClr val="5C5C5C"/>
                      </a:solidFill>
                      <a:latin typeface="Cambria Math" panose="02040503050406030204" pitchFamily="18" charset="0"/>
                    </a:rPr>
                    <m:t>W</m:t>
                  </m:r>
                  <m:r>
                    <a:rPr xmlns:a="http://schemas.openxmlformats.org/drawingml/2006/main" sz="4500" i="1">
                      <a:solidFill>
                        <a:srgbClr val="5C5C5C"/>
                      </a:solidFill>
                      <a:latin typeface="Cambria Math" panose="02040503050406030204" pitchFamily="18" charset="0"/>
                    </a:rPr>
                    <m:t>∈</m:t>
                  </m:r>
                  <m:r>
                    <m:rPr>
                      <m:sty m:val="p"/>
                      <m:scr m:val="double-struck"/>
                    </m:rPr>
                    <a:rPr xmlns:a="http://schemas.openxmlformats.org/drawingml/2006/main" sz="4500" i="1">
                      <a:solidFill>
                        <a:srgbClr val="5C5C5C"/>
                      </a:solidFill>
                      <a:latin typeface="Cambria Math" panose="02040503050406030204" pitchFamily="18" charset="0"/>
                    </a:rPr>
                    <m:t>R</m:t>
                  </m:r>
                </m:oMath>
              </m:oMathPara>
            </a14:m>
          </a:p>
          <a:p>
            <a:pPr/>
            <a14:m>
              <m:oMathPara>
                <m:oMathParaPr>
                  <m:jc m:val="left"/>
                </m:oMathParaPr>
                <m:oMath>
                  <m:r>
                    <m:rPr>
                      <m:sty m:val="b"/>
                    </m:rPr>
                    <a:rPr xmlns:a="http://schemas.openxmlformats.org/drawingml/2006/main" sz="4500" i="1">
                      <a:solidFill>
                        <a:srgbClr val="5C5C5C"/>
                      </a:solidFill>
                      <a:latin typeface="Cambria Math" panose="02040503050406030204" pitchFamily="18" charset="0"/>
                    </a:rPr>
                    <m:t>W</m:t>
                  </m:r>
                  <m:r>
                    <a:rPr xmlns:a="http://schemas.openxmlformats.org/drawingml/2006/main" sz="4500" i="1">
                      <a:solidFill>
                        <a:srgbClr val="5C5C5C"/>
                      </a:solidFill>
                      <a:latin typeface="Cambria Math" panose="02040503050406030204" pitchFamily="18" charset="0"/>
                    </a:rPr>
                    <m:t>∼</m:t>
                  </m:r>
                  <m:r>
                    <m:rPr>
                      <m:scr m:val="script"/>
                    </m:rPr>
                    <a:rPr xmlns:a="http://schemas.openxmlformats.org/drawingml/2006/main" sz="4500" i="1">
                      <a:solidFill>
                        <a:srgbClr val="5C5C5C"/>
                      </a:solidFill>
                      <a:latin typeface="Cambria Math" panose="02040503050406030204" pitchFamily="18" charset="0"/>
                    </a:rPr>
                    <m:t>N</m:t>
                  </m:r>
                  <m:r>
                    <a:rPr xmlns:a="http://schemas.openxmlformats.org/drawingml/2006/main" sz="4500" i="1">
                      <a:solidFill>
                        <a:srgbClr val="5C5C5C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4500" i="1">
                      <a:solidFill>
                        <a:srgbClr val="5C5C5C"/>
                      </a:solidFill>
                      <a:latin typeface="Cambria Math" panose="02040503050406030204" pitchFamily="18" charset="0"/>
                    </a:rPr>
                    <m:t>0,</m:t>
                  </m:r>
                  <m:sSubSup>
                    <m:e>
                      <m:r>
                        <a:rPr xmlns:a="http://schemas.openxmlformats.org/drawingml/2006/main" sz="4500" i="1">
                          <a:solidFill>
                            <a:srgbClr val="5C5C5C"/>
                          </a:solidFill>
                          <a:latin typeface="Cambria Math" panose="02040503050406030204" pitchFamily="18" charset="0"/>
                        </a:rPr>
                        <m:t>σ</m:t>
                      </m:r>
                    </m:e>
                    <m:sub>
                      <m:r>
                        <a:rPr xmlns:a="http://schemas.openxmlformats.org/drawingml/2006/main" sz="4500" i="1">
                          <a:solidFill>
                            <a:srgbClr val="5C5C5C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</m:sub>
                    <m:sup>
                      <m:r>
                        <a:rPr xmlns:a="http://schemas.openxmlformats.org/drawingml/2006/main" sz="4500" i="1">
                          <a:solidFill>
                            <a:srgbClr val="5C5C5C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p>
                  </m:sSubSup>
                  <m:r>
                    <a:rPr xmlns:a="http://schemas.openxmlformats.org/drawingml/2006/main" sz="4500" i="1">
                      <a:solidFill>
                        <a:srgbClr val="5C5C5C"/>
                      </a:solidFill>
                      <a:latin typeface="Cambria Math" panose="02040503050406030204" pitchFamily="18" charset="0"/>
                    </a:rPr>
                    <m:t>)</m:t>
                  </m:r>
                </m:oMath>
              </m:oMathPara>
            </a14:m>
          </a:p>
        </p:txBody>
      </p:sp>
      <p:sp>
        <p:nvSpPr>
          <p:cNvPr id="192" name="Slide Number"/>
          <p:cNvSpPr txBox="1"/>
          <p:nvPr>
            <p:ph type="sldNum" sz="quarter" idx="4294967295"/>
          </p:nvPr>
        </p:nvSpPr>
        <p:spPr>
          <a:xfrm>
            <a:off x="23101293" y="12928600"/>
            <a:ext cx="266695" cy="4699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93" name="Abstract background with layers of red and white rectangles" descr="Abstract background with layers of red and white rectangles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69454" y="0"/>
            <a:ext cx="11326092" cy="1371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xit" nodeType="clickEffect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fade" transition="out">
                                      <p:cBhvr>
                                        <p:cTn id="6" dur="1000" fill="hold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93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Line"/>
          <p:cNvSpPr/>
          <p:nvPr/>
        </p:nvSpPr>
        <p:spPr>
          <a:xfrm>
            <a:off x="13208000" y="2222500"/>
            <a:ext cx="10160000" cy="3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pic>
        <p:nvPicPr>
          <p:cNvPr id="196" name="Abstract background with layers of red and white rectangles" descr="Abstract background with layers of red and white rectangles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793158" y="0"/>
            <a:ext cx="10478684" cy="13716000"/>
          </a:xfrm>
          <a:prstGeom prst="rect">
            <a:avLst/>
          </a:prstGeom>
        </p:spPr>
      </p:pic>
      <p:sp>
        <p:nvSpPr>
          <p:cNvPr id="197" name="Theoretical Evidenc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92479">
              <a:spcBef>
                <a:spcPts val="3100"/>
              </a:spcBef>
              <a:defRPr sz="7200"/>
            </a:lvl1pPr>
          </a:lstStyle>
          <a:p>
            <a:pPr/>
            <a:r>
              <a:t>Theoretical Evidence</a:t>
            </a:r>
          </a:p>
        </p:txBody>
      </p:sp>
      <p:sp>
        <p:nvSpPr>
          <p:cNvPr id="198" name="Optimal parameters for natural distributional robustness ( ) don’t rely on spurious features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Optimal parameters for natural distributional robustness (</a:t>
            </a:r>
            <a14:m>
              <m:oMath>
                <m:sSup>
                  <m:e>
                    <m:r>
                      <a:rPr xmlns:a="http://schemas.openxmlformats.org/drawingml/2006/main" sz="4500" i="1">
                        <a:solidFill>
                          <a:srgbClr val="5C5C5C"/>
                        </a:solidFill>
                        <a:latin typeface="Cambria Math" panose="02040503050406030204" pitchFamily="18" charset="0"/>
                      </a:rPr>
                      <m:t>θ</m:t>
                    </m:r>
                  </m:e>
                  <m:sup>
                    <m:r>
                      <a:rPr xmlns:a="http://schemas.openxmlformats.org/drawingml/2006/main" sz="4500" i="1">
                        <a:solidFill>
                          <a:srgbClr val="5C5C5C"/>
                        </a:solidFill>
                        <a:latin typeface="Cambria Math" panose="02040503050406030204" pitchFamily="18" charset="0"/>
                      </a:rPr>
                      <m:t>o</m:t>
                    </m:r>
                    <m:r>
                      <a:rPr xmlns:a="http://schemas.openxmlformats.org/drawingml/2006/main" sz="4500" i="1">
                        <a:solidFill>
                          <a:srgbClr val="5C5C5C"/>
                        </a:solidFill>
                        <a:latin typeface="Cambria Math" panose="02040503050406030204" pitchFamily="18" charset="0"/>
                      </a:rPr>
                      <m:t>p</m:t>
                    </m:r>
                    <m:r>
                      <a:rPr xmlns:a="http://schemas.openxmlformats.org/drawingml/2006/main" sz="4500" i="1">
                        <a:solidFill>
                          <a:srgbClr val="5C5C5C"/>
                        </a:solidFill>
                        <a:latin typeface="Cambria Math" panose="02040503050406030204" pitchFamily="18" charset="0"/>
                      </a:rPr>
                      <m:t>t</m:t>
                    </m:r>
                  </m:sup>
                </m:sSup>
              </m:oMath>
            </a14:m>
            <a:r>
              <a:t>) don’t rely on spurious features</a:t>
            </a:r>
          </a:p>
          <a:p>
            <a:pPr/>
            <a:r>
              <a:t>This indicates </a:t>
            </a:r>
            <a14:m>
              <m:oMath>
                <m:r>
                  <m:rPr>
                    <m:sty m:val="b"/>
                  </m:rPr>
                  <a:rPr xmlns:a="http://schemas.openxmlformats.org/drawingml/2006/main" sz="4500" i="1">
                    <a:solidFill>
                      <a:srgbClr val="5C5C5C"/>
                    </a:solidFill>
                    <a:latin typeface="Cambria Math" panose="02040503050406030204" pitchFamily="18" charset="0"/>
                  </a:rPr>
                  <m:t>Y</m:t>
                </m:r>
                <m:r>
                  <a:rPr xmlns:a="http://schemas.openxmlformats.org/drawingml/2006/main" sz="4500" i="1">
                    <a:solidFill>
                      <a:srgbClr val="5C5C5C"/>
                    </a:solidFill>
                    <a:latin typeface="Cambria Math" panose="02040503050406030204" pitchFamily="18" charset="0"/>
                  </a:rPr>
                  <m:t>⊥</m:t>
                </m:r>
                <m:sSub>
                  <m:e>
                    <m:r>
                      <m:rPr>
                        <m:sty m:val="b"/>
                      </m:rPr>
                      <a:rPr xmlns:a="http://schemas.openxmlformats.org/drawingml/2006/main" sz="4500" i="1">
                        <a:solidFill>
                          <a:srgbClr val="5C5C5C"/>
                        </a:solidFill>
                        <a:latin typeface="Cambria Math" panose="02040503050406030204" pitchFamily="18" charset="0"/>
                      </a:rPr>
                      <m:t>X</m:t>
                    </m:r>
                  </m:e>
                  <m:sub>
                    <m:r>
                      <a:rPr xmlns:a="http://schemas.openxmlformats.org/drawingml/2006/main" sz="4500" i="1">
                        <a:solidFill>
                          <a:srgbClr val="5C5C5C"/>
                        </a:solidFill>
                        <a:latin typeface="Cambria Math" panose="02040503050406030204" pitchFamily="18" charset="0"/>
                      </a:rPr>
                      <m:t>S</m:t>
                    </m:r>
                  </m:sub>
                </m:sSub>
                <m:r>
                  <a:rPr xmlns:a="http://schemas.openxmlformats.org/drawingml/2006/main" sz="4500" i="1">
                    <a:solidFill>
                      <a:srgbClr val="5C5C5C"/>
                    </a:solidFill>
                    <a:latin typeface="Cambria Math" panose="02040503050406030204" pitchFamily="18" charset="0"/>
                  </a:rPr>
                  <m:t>∣</m:t>
                </m:r>
                <m:sSub>
                  <m:e>
                    <m:r>
                      <m:rPr>
                        <m:sty m:val="b"/>
                      </m:rPr>
                      <a:rPr xmlns:a="http://schemas.openxmlformats.org/drawingml/2006/main" sz="4500" i="1">
                        <a:solidFill>
                          <a:srgbClr val="5C5C5C"/>
                        </a:solidFill>
                        <a:latin typeface="Cambria Math" panose="02040503050406030204" pitchFamily="18" charset="0"/>
                      </a:rPr>
                      <m:t>X</m:t>
                    </m:r>
                  </m:e>
                  <m:sub>
                    <m:r>
                      <a:rPr xmlns:a="http://schemas.openxmlformats.org/drawingml/2006/main" sz="4500" i="1">
                        <a:solidFill>
                          <a:srgbClr val="5C5C5C"/>
                        </a:solidFill>
                        <a:latin typeface="Cambria Math" panose="02040503050406030204" pitchFamily="18" charset="0"/>
                      </a:rPr>
                      <m:t>C</m:t>
                    </m:r>
                  </m:sub>
                </m:sSub>
              </m:oMath>
            </a14:m>
          </a:p>
        </p:txBody>
      </p:sp>
      <p:sp>
        <p:nvSpPr>
          <p:cNvPr id="199" name="Slide Number"/>
          <p:cNvSpPr txBox="1"/>
          <p:nvPr>
            <p:ph type="sldNum" sz="quarter" idx="4294967295"/>
          </p:nvPr>
        </p:nvSpPr>
        <p:spPr>
          <a:xfrm>
            <a:off x="23101293" y="12928600"/>
            <a:ext cx="266695" cy="4699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Line"/>
          <p:cNvSpPr/>
          <p:nvPr/>
        </p:nvSpPr>
        <p:spPr>
          <a:xfrm>
            <a:off x="1016000" y="2222500"/>
            <a:ext cx="22352000" cy="5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02" name="Theoretical Evidenc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92479">
              <a:spcBef>
                <a:spcPts val="3100"/>
              </a:spcBef>
              <a:defRPr sz="7200"/>
            </a:lvl1pPr>
          </a:lstStyle>
          <a:p>
            <a:pPr/>
            <a:r>
              <a:t>Theoretical Evidence </a:t>
            </a:r>
          </a:p>
        </p:txBody>
      </p:sp>
      <p:sp>
        <p:nvSpPr>
          <p:cNvPr id="203" name="Now consider adversarial loss as follow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90550" indent="-590550" defTabSz="767715">
              <a:spcBef>
                <a:spcPts val="2300"/>
              </a:spcBef>
              <a:defRPr sz="4185"/>
            </a:pPr>
            <a:r>
              <a:t>Now consider adversarial loss as follows</a:t>
            </a:r>
          </a:p>
          <a:p>
            <a:pPr marL="0" indent="0" algn="ctr" defTabSz="767715">
              <a:spcBef>
                <a:spcPts val="2300"/>
              </a:spcBef>
              <a:buSzTx/>
              <a:buFontTx/>
              <a:buNone/>
              <a:defRPr sz="4185"/>
            </a:pPr>
            <a14:m>
              <m:oMathPara>
                <m:oMathParaPr>
                  <m:jc m:val="center"/>
                </m:oMathParaPr>
                <m:oMath>
                  <m:sSub>
                    <m:e>
                      <m:r>
                        <a:rPr xmlns:a="http://schemas.openxmlformats.org/drawingml/2006/main" sz="4750" i="1">
                          <a:solidFill>
                            <a:srgbClr val="5C5C5C"/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</m:e>
                    <m:sub>
                      <m:r>
                        <a:rPr xmlns:a="http://schemas.openxmlformats.org/drawingml/2006/main" sz="4750" i="1">
                          <a:solidFill>
                            <a:srgbClr val="5C5C5C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xmlns:a="http://schemas.openxmlformats.org/drawingml/2006/main" sz="4750" i="1">
                          <a:solidFill>
                            <a:srgbClr val="5C5C5C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xmlns:a="http://schemas.openxmlformats.org/drawingml/2006/main" sz="4750" i="1">
                          <a:solidFill>
                            <a:srgbClr val="5C5C5C"/>
                          </a:solidFill>
                          <a:latin typeface="Cambria Math" panose="02040503050406030204" pitchFamily="18" charset="0"/>
                        </a:rPr>
                        <m:t>ϵ</m:t>
                      </m:r>
                    </m:sub>
                  </m:sSub>
                  <m:r>
                    <a:rPr xmlns:a="http://schemas.openxmlformats.org/drawingml/2006/main" sz="4750" i="1">
                      <a:solidFill>
                        <a:srgbClr val="5C5C5C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m:rPr>
                      <m:sty m:val="bi"/>
                    </m:rPr>
                    <a:rPr xmlns:a="http://schemas.openxmlformats.org/drawingml/2006/main" sz="4750" i="1">
                      <a:solidFill>
                        <a:srgbClr val="5C5C5C"/>
                      </a:solidFill>
                      <a:latin typeface="Cambria Math" panose="02040503050406030204" pitchFamily="18" charset="0"/>
                    </a:rPr>
                    <m:t>θ</m:t>
                  </m:r>
                  <m:r>
                    <a:rPr xmlns:a="http://schemas.openxmlformats.org/drawingml/2006/main" sz="4750" i="1">
                      <a:solidFill>
                        <a:srgbClr val="5C5C5C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4750" i="1">
                      <a:solidFill>
                        <a:srgbClr val="5C5C5C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m:rPr>
                      <m:sty m:val="p"/>
                      <m:scr m:val="double-struck"/>
                    </m:rPr>
                    <a:rPr xmlns:a="http://schemas.openxmlformats.org/drawingml/2006/main" sz="4750" i="1">
                      <a:solidFill>
                        <a:srgbClr val="5C5C5C"/>
                      </a:solidFill>
                      <a:latin typeface="Cambria Math" panose="02040503050406030204" pitchFamily="18" charset="0"/>
                    </a:rPr>
                    <m:t>E</m:t>
                  </m:r>
                  <m:d>
                    <m:dPr>
                      <m:ctrlPr>
                        <a:rPr xmlns:a="http://schemas.openxmlformats.org/drawingml/2006/main" sz="4750" i="1">
                          <a:solidFill>
                            <a:srgbClr val="5C5C5C"/>
                          </a:solidFill>
                          <a:latin typeface="Cambria Math" panose="02040503050406030204" pitchFamily="18" charset="0"/>
                        </a:rPr>
                      </m:ctrlPr>
                      <m:begChr m:val="["/>
                      <m:endChr m:val="]"/>
                    </m:dPr>
                    <m:e>
                      <m:r>
                        <a:rPr xmlns:a="http://schemas.openxmlformats.org/drawingml/2006/main" sz="4750" i="1">
                          <a:solidFill>
                            <a:srgbClr val="5C5C5C"/>
                          </a:solidFill>
                          <a:latin typeface="Cambria Math" panose="02040503050406030204" pitchFamily="18" charset="0"/>
                        </a:rPr>
                        <m:t>max</m:t>
                      </m:r>
                      <m:sSup>
                        <m:e>
                          <m:d>
                            <m:dPr>
                              <m:ctrlPr>
                                <a:rPr xmlns:a="http://schemas.openxmlformats.org/drawingml/2006/main" sz="4750" i="1">
                                  <a:solidFill>
                                    <a:srgbClr val="5C5C5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xmlns:a="http://schemas.openxmlformats.org/drawingml/2006/main" sz="4750" i="1">
                                  <a:solidFill>
                                    <a:srgbClr val="5C5C5C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  <m:r>
                                <a:rPr xmlns:a="http://schemas.openxmlformats.org/drawingml/2006/main" sz="4750" i="1">
                                  <a:solidFill>
                                    <a:srgbClr val="5C5C5C"/>
                                  </a:solidFill>
                                  <a:latin typeface="Cambria Math" panose="02040503050406030204" pitchFamily="18" charset="0"/>
                                </a:rPr>
                                <m:t>-</m:t>
                              </m:r>
                              <m:r>
                                <a:rPr xmlns:a="http://schemas.openxmlformats.org/drawingml/2006/main" sz="4750" i="1">
                                  <a:solidFill>
                                    <a:srgbClr val="5C5C5C"/>
                                  </a:solidFill>
                                  <a:latin typeface="Cambria Math" panose="02040503050406030204" pitchFamily="18" charset="0"/>
                                </a:rPr>
                                <m:t>⟨</m:t>
                              </m:r>
                              <m:r>
                                <m:rPr>
                                  <m:sty m:val="b"/>
                                </m:rPr>
                                <a:rPr xmlns:a="http://schemas.openxmlformats.org/drawingml/2006/main" sz="4750" i="1">
                                  <a:solidFill>
                                    <a:srgbClr val="5C5C5C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xmlns:a="http://schemas.openxmlformats.org/drawingml/2006/main" sz="4750" i="1">
                                  <a:solidFill>
                                    <a:srgbClr val="5C5C5C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bi"/>
                                </m:rPr>
                                <a:rPr xmlns:a="http://schemas.openxmlformats.org/drawingml/2006/main" sz="4750" i="1">
                                  <a:solidFill>
                                    <a:srgbClr val="5C5C5C"/>
                                  </a:solidFill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xmlns:a="http://schemas.openxmlformats.org/drawingml/2006/main" sz="4750" i="1">
                                  <a:solidFill>
                                    <a:srgbClr val="5C5C5C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m:rPr>
                                  <m:sty m:val="bi"/>
                                </m:rPr>
                                <a:rPr xmlns:a="http://schemas.openxmlformats.org/drawingml/2006/main" sz="4750" i="1">
                                  <a:solidFill>
                                    <a:srgbClr val="5C5C5C"/>
                                  </a:solidFill>
                                  <a:latin typeface="Cambria Math" panose="02040503050406030204" pitchFamily="18" charset="0"/>
                                </a:rPr>
                                <m:t>θ</m:t>
                              </m:r>
                              <m:r>
                                <a:rPr xmlns:a="http://schemas.openxmlformats.org/drawingml/2006/main" sz="4750" i="1">
                                  <a:solidFill>
                                    <a:srgbClr val="5C5C5C"/>
                                  </a:solidFill>
                                  <a:latin typeface="Cambria Math" panose="02040503050406030204" pitchFamily="18" charset="0"/>
                                </a:rPr>
                                <m:t>⟩</m:t>
                              </m:r>
                            </m:e>
                          </m:d>
                        </m:e>
                        <m:sup>
                          <m:r>
                            <a:rPr xmlns:a="http://schemas.openxmlformats.org/drawingml/2006/main" sz="4750" i="1">
                              <a:solidFill>
                                <a:srgbClr val="5C5C5C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e>
                  </m:d>
                  <m:r>
                    <a:rPr xmlns:a="http://schemas.openxmlformats.org/drawingml/2006/main" sz="4750" i="1">
                      <a:solidFill>
                        <a:srgbClr val="5C5C5C"/>
                      </a:solidFill>
                      <a:latin typeface="Cambria Math" panose="02040503050406030204" pitchFamily="18" charset="0"/>
                    </a:rPr>
                    <m:t>,</m:t>
                  </m:r>
                  <m:r>
                    <a:rPr xmlns:a="http://schemas.openxmlformats.org/drawingml/2006/main" sz="4750" i="1">
                      <a:solidFill>
                        <a:srgbClr val="5C5C5C"/>
                      </a:solidFill>
                      <a:latin typeface="Cambria Math" panose="02040503050406030204" pitchFamily="18" charset="0"/>
                    </a:rPr>
                    <m:t>∥</m:t>
                  </m:r>
                  <m:r>
                    <m:rPr>
                      <m:sty m:val="bi"/>
                    </m:rPr>
                    <a:rPr xmlns:a="http://schemas.openxmlformats.org/drawingml/2006/main" sz="4750" i="1">
                      <a:solidFill>
                        <a:srgbClr val="5C5C5C"/>
                      </a:solidFill>
                      <a:latin typeface="Cambria Math" panose="02040503050406030204" pitchFamily="18" charset="0"/>
                    </a:rPr>
                    <m:t>δ</m:t>
                  </m:r>
                  <m:sSub>
                    <m:e>
                      <m:r>
                        <a:rPr xmlns:a="http://schemas.openxmlformats.org/drawingml/2006/main" sz="4750" i="1">
                          <a:solidFill>
                            <a:srgbClr val="5C5C5C"/>
                          </a:solidFill>
                          <a:latin typeface="Cambria Math" panose="02040503050406030204" pitchFamily="18" charset="0"/>
                        </a:rPr>
                        <m:t>∥</m:t>
                      </m:r>
                    </m:e>
                    <m:sub>
                      <m:r>
                        <a:rPr xmlns:a="http://schemas.openxmlformats.org/drawingml/2006/main" sz="4750" i="1">
                          <a:solidFill>
                            <a:srgbClr val="5C5C5C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</m:sub>
                  </m:sSub>
                  <m:r>
                    <a:rPr xmlns:a="http://schemas.openxmlformats.org/drawingml/2006/main" sz="4750" i="1">
                      <a:solidFill>
                        <a:srgbClr val="5C5C5C"/>
                      </a:solidFill>
                      <a:latin typeface="Cambria Math" panose="02040503050406030204" pitchFamily="18" charset="0"/>
                    </a:rPr>
                    <m:t>≤</m:t>
                  </m:r>
                  <m:r>
                    <a:rPr xmlns:a="http://schemas.openxmlformats.org/drawingml/2006/main" sz="4750" i="1">
                      <a:solidFill>
                        <a:srgbClr val="5C5C5C"/>
                      </a:solidFill>
                      <a:latin typeface="Cambria Math" panose="02040503050406030204" pitchFamily="18" charset="0"/>
                    </a:rPr>
                    <m:t>ϵ</m:t>
                  </m:r>
                </m:oMath>
              </m:oMathPara>
            </a14:m>
          </a:p>
          <a:p>
            <a:pPr marL="590550" indent="-590550" defTabSz="767715">
              <a:spcBef>
                <a:spcPts val="2300"/>
              </a:spcBef>
              <a:defRPr sz="4185"/>
            </a:pPr>
            <a:r>
              <a:t>We first show that the inner maximization is equal to</a:t>
            </a:r>
          </a:p>
          <a:p>
            <a:pPr marL="0" indent="0" algn="ctr" defTabSz="767715">
              <a:spcBef>
                <a:spcPts val="2300"/>
              </a:spcBef>
              <a:buSzTx/>
              <a:buFontTx/>
              <a:buNone/>
              <a:defRPr sz="4185"/>
            </a:pPr>
            <a14:m>
              <m:oMathPara>
                <m:oMathParaPr>
                  <m:jc m:val="center"/>
                </m:oMathParaPr>
                <m:oMath>
                  <m:r>
                    <a:rPr xmlns:a="http://schemas.openxmlformats.org/drawingml/2006/main" sz="4750" i="1">
                      <a:solidFill>
                        <a:srgbClr val="5C5C5C"/>
                      </a:solidFill>
                      <a:latin typeface="Cambria Math" panose="02040503050406030204" pitchFamily="18" charset="0"/>
                    </a:rPr>
                    <m:t>max</m:t>
                  </m:r>
                  <m:sSup>
                    <m:e>
                      <m:d>
                        <m:dPr>
                          <m:ctrlPr>
                            <a:rPr xmlns:a="http://schemas.openxmlformats.org/drawingml/2006/main" sz="4750" i="1">
                              <a:solidFill>
                                <a:srgbClr val="5C5C5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xmlns:a="http://schemas.openxmlformats.org/drawingml/2006/main" sz="4750" i="1">
                              <a:solidFill>
                                <a:srgbClr val="5C5C5C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xmlns:a="http://schemas.openxmlformats.org/drawingml/2006/main" sz="4750" i="1">
                              <a:solidFill>
                                <a:srgbClr val="5C5C5C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  <m:r>
                            <a:rPr xmlns:a="http://schemas.openxmlformats.org/drawingml/2006/main" sz="4750" i="1">
                              <a:solidFill>
                                <a:srgbClr val="5C5C5C"/>
                              </a:solidFill>
                              <a:latin typeface="Cambria Math" panose="02040503050406030204" pitchFamily="18" charset="0"/>
                            </a:rPr>
                            <m:t>-</m:t>
                          </m:r>
                          <m:r>
                            <a:rPr xmlns:a="http://schemas.openxmlformats.org/drawingml/2006/main" sz="4750" i="1">
                              <a:solidFill>
                                <a:srgbClr val="5C5C5C"/>
                              </a:solidFill>
                              <a:latin typeface="Cambria Math" panose="02040503050406030204" pitchFamily="18" charset="0"/>
                            </a:rPr>
                            <m:t>⟨</m:t>
                          </m:r>
                          <m:r>
                            <m:rPr>
                              <m:sty m:val="b"/>
                            </m:rPr>
                            <a:rPr xmlns:a="http://schemas.openxmlformats.org/drawingml/2006/main" sz="4750" i="1">
                              <a:solidFill>
                                <a:srgbClr val="5C5C5C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xmlns:a="http://schemas.openxmlformats.org/drawingml/2006/main" sz="4750" i="1">
                              <a:solidFill>
                                <a:srgbClr val="5C5C5C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bi"/>
                            </m:rPr>
                            <a:rPr xmlns:a="http://schemas.openxmlformats.org/drawingml/2006/main" sz="4750" i="1">
                              <a:solidFill>
                                <a:srgbClr val="5C5C5C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xmlns:a="http://schemas.openxmlformats.org/drawingml/2006/main" sz="4750" i="1">
                              <a:solidFill>
                                <a:srgbClr val="5C5C5C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bi"/>
                            </m:rPr>
                            <a:rPr xmlns:a="http://schemas.openxmlformats.org/drawingml/2006/main" sz="4750" i="1">
                              <a:solidFill>
                                <a:srgbClr val="5C5C5C"/>
                              </a:solidFill>
                              <a:latin typeface="Cambria Math" panose="02040503050406030204" pitchFamily="18" charset="0"/>
                            </a:rPr>
                            <m:t>θ</m:t>
                          </m:r>
                          <m:r>
                            <a:rPr xmlns:a="http://schemas.openxmlformats.org/drawingml/2006/main" sz="4750" i="1">
                              <a:solidFill>
                                <a:srgbClr val="5C5C5C"/>
                              </a:solidFill>
                              <a:latin typeface="Cambria Math" panose="02040503050406030204" pitchFamily="18" charset="0"/>
                            </a:rPr>
                            <m:t>⟩</m:t>
                          </m:r>
                          <m:r>
                            <a:rPr xmlns:a="http://schemas.openxmlformats.org/drawingml/2006/main" sz="4750" i="1">
                              <a:solidFill>
                                <a:srgbClr val="5C5C5C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</m:d>
                    </m:e>
                    <m:sup>
                      <m:r>
                        <a:rPr xmlns:a="http://schemas.openxmlformats.org/drawingml/2006/main" sz="4750" i="1">
                          <a:solidFill>
                            <a:srgbClr val="5C5C5C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p>
                  </m:sSup>
                  <m:r>
                    <a:rPr xmlns:a="http://schemas.openxmlformats.org/drawingml/2006/main" sz="4750" i="1">
                      <a:solidFill>
                        <a:srgbClr val="5C5C5C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4750" i="1">
                      <a:solidFill>
                        <a:srgbClr val="5C5C5C"/>
                      </a:solidFill>
                      <a:latin typeface="Cambria Math" panose="02040503050406030204" pitchFamily="18" charset="0"/>
                    </a:rPr>
                    <m:t>max</m:t>
                  </m:r>
                  <m:r>
                    <a:rPr xmlns:a="http://schemas.openxmlformats.org/drawingml/2006/main" sz="4750" i="1">
                      <a:solidFill>
                        <a:srgbClr val="5C5C5C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4750" i="1">
                      <a:solidFill>
                        <a:srgbClr val="5C5C5C"/>
                      </a:solidFill>
                      <a:latin typeface="Cambria Math" panose="02040503050406030204" pitchFamily="18" charset="0"/>
                    </a:rPr>
                    <m:t>|</m:t>
                  </m:r>
                  <m:r>
                    <a:rPr xmlns:a="http://schemas.openxmlformats.org/drawingml/2006/main" sz="4750" i="1">
                      <a:solidFill>
                        <a:srgbClr val="5C5C5C"/>
                      </a:solidFill>
                      <a:latin typeface="Cambria Math" panose="02040503050406030204" pitchFamily="18" charset="0"/>
                    </a:rPr>
                    <m:t>Y</m:t>
                  </m:r>
                  <m:r>
                    <a:rPr xmlns:a="http://schemas.openxmlformats.org/drawingml/2006/main" sz="4750" i="1">
                      <a:solidFill>
                        <a:srgbClr val="5C5C5C"/>
                      </a:solidFill>
                      <a:latin typeface="Cambria Math" panose="02040503050406030204" pitchFamily="18" charset="0"/>
                    </a:rPr>
                    <m:t>-</m:t>
                  </m:r>
                  <m:r>
                    <a:rPr xmlns:a="http://schemas.openxmlformats.org/drawingml/2006/main" sz="4750" i="1">
                      <a:solidFill>
                        <a:srgbClr val="5C5C5C"/>
                      </a:solidFill>
                      <a:latin typeface="Cambria Math" panose="02040503050406030204" pitchFamily="18" charset="0"/>
                    </a:rPr>
                    <m:t>⟨</m:t>
                  </m:r>
                  <m:r>
                    <m:rPr>
                      <m:sty m:val="b"/>
                    </m:rPr>
                    <a:rPr xmlns:a="http://schemas.openxmlformats.org/drawingml/2006/main" sz="4750" i="1">
                      <a:solidFill>
                        <a:srgbClr val="5C5C5C"/>
                      </a:solidFill>
                      <a:latin typeface="Cambria Math" panose="02040503050406030204" pitchFamily="18" charset="0"/>
                    </a:rPr>
                    <m:t>X</m:t>
                  </m:r>
                  <m:r>
                    <a:rPr xmlns:a="http://schemas.openxmlformats.org/drawingml/2006/main" sz="4750" i="1">
                      <a:solidFill>
                        <a:srgbClr val="5C5C5C"/>
                      </a:solidFill>
                      <a:latin typeface="Cambria Math" panose="02040503050406030204" pitchFamily="18" charset="0"/>
                    </a:rPr>
                    <m:t>,</m:t>
                  </m:r>
                  <m:r>
                    <m:rPr>
                      <m:sty m:val="bi"/>
                    </m:rPr>
                    <a:rPr xmlns:a="http://schemas.openxmlformats.org/drawingml/2006/main" sz="4750" i="1">
                      <a:solidFill>
                        <a:srgbClr val="5C5C5C"/>
                      </a:solidFill>
                      <a:latin typeface="Cambria Math" panose="02040503050406030204" pitchFamily="18" charset="0"/>
                    </a:rPr>
                    <m:t>θ</m:t>
                  </m:r>
                  <m:r>
                    <a:rPr xmlns:a="http://schemas.openxmlformats.org/drawingml/2006/main" sz="4750" i="1">
                      <a:solidFill>
                        <a:srgbClr val="5C5C5C"/>
                      </a:solidFill>
                      <a:latin typeface="Cambria Math" panose="02040503050406030204" pitchFamily="18" charset="0"/>
                    </a:rPr>
                    <m:t>⟩</m:t>
                  </m:r>
                  <m:r>
                    <a:rPr xmlns:a="http://schemas.openxmlformats.org/drawingml/2006/main" sz="4750" i="1">
                      <a:solidFill>
                        <a:srgbClr val="5C5C5C"/>
                      </a:solidFill>
                      <a:latin typeface="Cambria Math" panose="02040503050406030204" pitchFamily="18" charset="0"/>
                    </a:rPr>
                    <m:t>|</m:t>
                  </m:r>
                  <m:r>
                    <a:rPr xmlns:a="http://schemas.openxmlformats.org/drawingml/2006/main" sz="4750" i="1">
                      <a:solidFill>
                        <a:srgbClr val="5C5C5C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xmlns:a="http://schemas.openxmlformats.org/drawingml/2006/main" sz="4750" i="1">
                      <a:solidFill>
                        <a:srgbClr val="5C5C5C"/>
                      </a:solidFill>
                      <a:latin typeface="Cambria Math" panose="02040503050406030204" pitchFamily="18" charset="0"/>
                    </a:rPr>
                    <m:t>ϵ</m:t>
                  </m:r>
                  <m:r>
                    <a:rPr xmlns:a="http://schemas.openxmlformats.org/drawingml/2006/main" sz="4750" i="1">
                      <a:solidFill>
                        <a:srgbClr val="5C5C5C"/>
                      </a:solidFill>
                      <a:latin typeface="Cambria Math" panose="02040503050406030204" pitchFamily="18" charset="0"/>
                    </a:rPr>
                    <m:t>⋅</m:t>
                  </m:r>
                  <m:r>
                    <a:rPr xmlns:a="http://schemas.openxmlformats.org/drawingml/2006/main" sz="4750" i="1">
                      <a:solidFill>
                        <a:srgbClr val="5C5C5C"/>
                      </a:solidFill>
                      <a:latin typeface="Cambria Math" panose="02040503050406030204" pitchFamily="18" charset="0"/>
                    </a:rPr>
                    <m:t>∥</m:t>
                  </m:r>
                  <m:r>
                    <m:rPr>
                      <m:sty m:val="bi"/>
                    </m:rPr>
                    <a:rPr xmlns:a="http://schemas.openxmlformats.org/drawingml/2006/main" sz="4750" i="1">
                      <a:solidFill>
                        <a:srgbClr val="5C5C5C"/>
                      </a:solidFill>
                      <a:latin typeface="Cambria Math" panose="02040503050406030204" pitchFamily="18" charset="0"/>
                    </a:rPr>
                    <m:t>θ</m:t>
                  </m:r>
                  <m:sSub>
                    <m:e>
                      <m:r>
                        <a:rPr xmlns:a="http://schemas.openxmlformats.org/drawingml/2006/main" sz="4750" i="1">
                          <a:solidFill>
                            <a:srgbClr val="5C5C5C"/>
                          </a:solidFill>
                          <a:latin typeface="Cambria Math" panose="02040503050406030204" pitchFamily="18" charset="0"/>
                        </a:rPr>
                        <m:t>∥</m:t>
                      </m:r>
                    </m:e>
                    <m:sub>
                      <m:r>
                        <a:rPr xmlns:a="http://schemas.openxmlformats.org/drawingml/2006/main" sz="4750" i="1">
                          <a:solidFill>
                            <a:srgbClr val="5C5C5C"/>
                          </a:solidFill>
                          <a:latin typeface="Cambria Math" panose="02040503050406030204" pitchFamily="18" charset="0"/>
                        </a:rPr>
                        <m:t>q</m:t>
                      </m:r>
                    </m:sub>
                  </m:sSub>
                  <m:sSup>
                    <m:e>
                      <m:r>
                        <a:rPr xmlns:a="http://schemas.openxmlformats.org/drawingml/2006/main" sz="4750" i="1">
                          <a:solidFill>
                            <a:srgbClr val="5C5C5C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e>
                    <m:sup>
                      <m:r>
                        <a:rPr xmlns:a="http://schemas.openxmlformats.org/drawingml/2006/main" sz="4750" i="1">
                          <a:solidFill>
                            <a:srgbClr val="5C5C5C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p>
                  </m:sSup>
                </m:oMath>
              </m:oMathPara>
            </a14:m>
          </a:p>
          <a:p>
            <a:pPr marL="590550" indent="-590550" defTabSz="767715">
              <a:spcBef>
                <a:spcPts val="2300"/>
              </a:spcBef>
              <a:defRPr sz="4185"/>
            </a:pPr>
            <a:r>
              <a:t>And then we show that the adversarial loss can be written as</a:t>
            </a:r>
          </a:p>
          <a:p>
            <a:pPr marL="0" indent="0" algn="ctr" defTabSz="767715">
              <a:spcBef>
                <a:spcPts val="2300"/>
              </a:spcBef>
              <a:buSzTx/>
              <a:buFontTx/>
              <a:buNone/>
              <a:defRPr sz="4185"/>
            </a:pPr>
            <a14:m>
              <m:oMathPara>
                <m:oMathParaPr>
                  <m:jc m:val="center"/>
                </m:oMathParaPr>
                <m:oMath>
                  <m:sSub>
                    <m:e>
                      <m:r>
                        <a:rPr xmlns:a="http://schemas.openxmlformats.org/drawingml/2006/main" sz="4750" i="1">
                          <a:solidFill>
                            <a:srgbClr val="5C5C5C"/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</m:e>
                    <m:sub>
                      <m:r>
                        <a:rPr xmlns:a="http://schemas.openxmlformats.org/drawingml/2006/main" sz="4750" i="1">
                          <a:solidFill>
                            <a:srgbClr val="5C5C5C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xmlns:a="http://schemas.openxmlformats.org/drawingml/2006/main" sz="4750" i="1">
                          <a:solidFill>
                            <a:srgbClr val="5C5C5C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xmlns:a="http://schemas.openxmlformats.org/drawingml/2006/main" sz="4750" i="1">
                          <a:solidFill>
                            <a:srgbClr val="5C5C5C"/>
                          </a:solidFill>
                          <a:latin typeface="Cambria Math" panose="02040503050406030204" pitchFamily="18" charset="0"/>
                        </a:rPr>
                        <m:t>ϵ</m:t>
                      </m:r>
                    </m:sub>
                  </m:sSub>
                  <m:r>
                    <a:rPr xmlns:a="http://schemas.openxmlformats.org/drawingml/2006/main" sz="4750" i="1">
                      <a:solidFill>
                        <a:srgbClr val="5C5C5C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m:rPr>
                      <m:sty m:val="bi"/>
                    </m:rPr>
                    <a:rPr xmlns:a="http://schemas.openxmlformats.org/drawingml/2006/main" sz="4750" i="1">
                      <a:solidFill>
                        <a:srgbClr val="5C5C5C"/>
                      </a:solidFill>
                      <a:latin typeface="Cambria Math" panose="02040503050406030204" pitchFamily="18" charset="0"/>
                    </a:rPr>
                    <m:t>θ</m:t>
                  </m:r>
                  <m:r>
                    <a:rPr xmlns:a="http://schemas.openxmlformats.org/drawingml/2006/main" sz="4750" i="1">
                      <a:solidFill>
                        <a:srgbClr val="5C5C5C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4750" i="1">
                      <a:solidFill>
                        <a:srgbClr val="5C5C5C"/>
                      </a:solidFill>
                      <a:latin typeface="Cambria Math" panose="02040503050406030204" pitchFamily="18" charset="0"/>
                    </a:rPr>
                    <m:t>=</m:t>
                  </m:r>
                  <m:sSub>
                    <m:e>
                      <m:r>
                        <a:rPr xmlns:a="http://schemas.openxmlformats.org/drawingml/2006/main" sz="4750" i="1">
                          <a:solidFill>
                            <a:srgbClr val="5C5C5C"/>
                          </a:solidFill>
                          <a:latin typeface="Cambria Math" panose="02040503050406030204" pitchFamily="18" charset="0"/>
                        </a:rPr>
                        <m:t>c</m:t>
                      </m:r>
                    </m:e>
                    <m:sub>
                      <m:r>
                        <a:rPr xmlns:a="http://schemas.openxmlformats.org/drawingml/2006/main" sz="4750" i="1">
                          <a:solidFill>
                            <a:srgbClr val="5C5C5C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b>
                  </m:sSub>
                  <m:r>
                    <a:rPr xmlns:a="http://schemas.openxmlformats.org/drawingml/2006/main" sz="4750" i="1">
                      <a:solidFill>
                        <a:srgbClr val="5C5C5C"/>
                      </a:solidFill>
                      <a:latin typeface="Cambria Math" panose="02040503050406030204" pitchFamily="18" charset="0"/>
                    </a:rPr>
                    <m:t>⋅</m:t>
                  </m:r>
                  <m:sSubSup>
                    <m:e>
                      <m:r>
                        <a:rPr xmlns:a="http://schemas.openxmlformats.org/drawingml/2006/main" sz="4750" i="1">
                          <a:solidFill>
                            <a:srgbClr val="5C5C5C"/>
                          </a:solidFill>
                          <a:latin typeface="Cambria Math" panose="02040503050406030204" pitchFamily="18" charset="0"/>
                        </a:rPr>
                        <m:t>σ</m:t>
                      </m:r>
                    </m:e>
                    <m:sub>
                      <m:r>
                        <a:rPr xmlns:a="http://schemas.openxmlformats.org/drawingml/2006/main" sz="4750" i="1">
                          <a:solidFill>
                            <a:srgbClr val="5C5C5C"/>
                          </a:solidFill>
                          <a:latin typeface="Cambria Math" panose="02040503050406030204" pitchFamily="18" charset="0"/>
                        </a:rPr>
                        <m:t>θ</m:t>
                      </m:r>
                    </m:sub>
                    <m:sup>
                      <m:r>
                        <a:rPr xmlns:a="http://schemas.openxmlformats.org/drawingml/2006/main" sz="4750" i="1">
                          <a:solidFill>
                            <a:srgbClr val="5C5C5C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p>
                  </m:sSubSup>
                  <m:r>
                    <a:rPr xmlns:a="http://schemas.openxmlformats.org/drawingml/2006/main" sz="4750" i="1">
                      <a:solidFill>
                        <a:srgbClr val="5C5C5C"/>
                      </a:solidFill>
                      <a:latin typeface="Cambria Math" panose="02040503050406030204" pitchFamily="18" charset="0"/>
                    </a:rPr>
                    <m:t>+</m:t>
                  </m:r>
                  <m:sSup>
                    <m:e>
                      <m:d>
                        <m:dPr>
                          <m:ctrlPr>
                            <a:rPr xmlns:a="http://schemas.openxmlformats.org/drawingml/2006/main" sz="4750" i="1">
                              <a:solidFill>
                                <a:srgbClr val="5C5C5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e>
                              <m:r>
                                <a:rPr xmlns:a="http://schemas.openxmlformats.org/drawingml/2006/main" sz="4750" i="1">
                                  <a:solidFill>
                                    <a:srgbClr val="5C5C5C"/>
                                  </a:solidFill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e>
                            <m:sub>
                              <m:r>
                                <a:rPr xmlns:a="http://schemas.openxmlformats.org/drawingml/2006/main" sz="4750" i="1">
                                  <a:solidFill>
                                    <a:srgbClr val="5C5C5C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e>
                              <m:r>
                                <a:rPr xmlns:a="http://schemas.openxmlformats.org/drawingml/2006/main" sz="4750" i="1">
                                  <a:solidFill>
                                    <a:srgbClr val="5C5C5C"/>
                                  </a:solidFill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xmlns:a="http://schemas.openxmlformats.org/drawingml/2006/main" sz="4750" i="1">
                                  <a:solidFill>
                                    <a:srgbClr val="5C5C5C"/>
                                  </a:solidFill>
                                  <a:latin typeface="Cambria Math" panose="02040503050406030204" pitchFamily="18" charset="0"/>
                                </a:rPr>
                                <m:t>θ</m:t>
                              </m:r>
                            </m:sub>
                          </m:sSub>
                          <m:r>
                            <a:rPr xmlns:a="http://schemas.openxmlformats.org/drawingml/2006/main" sz="4750" i="1">
                              <a:solidFill>
                                <a:srgbClr val="5C5C5C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xmlns:a="http://schemas.openxmlformats.org/drawingml/2006/main" sz="4750" i="1">
                              <a:solidFill>
                                <a:srgbClr val="5C5C5C"/>
                              </a:solidFill>
                              <a:latin typeface="Cambria Math" panose="02040503050406030204" pitchFamily="18" charset="0"/>
                            </a:rPr>
                            <m:t>ϵ</m:t>
                          </m:r>
                          <m:r>
                            <a:rPr xmlns:a="http://schemas.openxmlformats.org/drawingml/2006/main" sz="4750" i="1">
                              <a:solidFill>
                                <a:srgbClr val="5C5C5C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xmlns:a="http://schemas.openxmlformats.org/drawingml/2006/main" sz="4750" i="1">
                              <a:solidFill>
                                <a:srgbClr val="5C5C5C"/>
                              </a:solidFill>
                              <a:latin typeface="Cambria Math" panose="02040503050406030204" pitchFamily="18" charset="0"/>
                            </a:rPr>
                            <m:t>∥</m:t>
                          </m:r>
                          <m:r>
                            <m:rPr>
                              <m:sty m:val="bi"/>
                            </m:rPr>
                            <a:rPr xmlns:a="http://schemas.openxmlformats.org/drawingml/2006/main" sz="4750" i="1">
                              <a:solidFill>
                                <a:srgbClr val="5C5C5C"/>
                              </a:solidFill>
                              <a:latin typeface="Cambria Math" panose="02040503050406030204" pitchFamily="18" charset="0"/>
                            </a:rPr>
                            <m:t>θ</m:t>
                          </m:r>
                          <m:sSub>
                            <m:e>
                              <m:r>
                                <a:rPr xmlns:a="http://schemas.openxmlformats.org/drawingml/2006/main" sz="4750" i="1">
                                  <a:solidFill>
                                    <a:srgbClr val="5C5C5C"/>
                                  </a:solidFill>
                                  <a:latin typeface="Cambria Math" panose="02040503050406030204" pitchFamily="18" charset="0"/>
                                </a:rPr>
                                <m:t>∥</m:t>
                              </m:r>
                            </m:e>
                            <m:sub>
                              <m:r>
                                <a:rPr xmlns:a="http://schemas.openxmlformats.org/drawingml/2006/main" sz="4750" i="1">
                                  <a:solidFill>
                                    <a:srgbClr val="5C5C5C"/>
                                  </a:solidFill>
                                  <a:latin typeface="Cambria Math" panose="02040503050406030204" pitchFamily="18" charset="0"/>
                                </a:rPr>
                                <m:t>q</m:t>
                              </m:r>
                            </m:sub>
                          </m:sSub>
                        </m:e>
                      </m:d>
                    </m:e>
                    <m:sup>
                      <m:r>
                        <a:rPr xmlns:a="http://schemas.openxmlformats.org/drawingml/2006/main" sz="4750" i="1">
                          <a:solidFill>
                            <a:srgbClr val="5C5C5C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p>
                  </m:sSup>
                </m:oMath>
              </m:oMathPara>
            </a14:m>
          </a:p>
          <a:p>
            <a:pPr marL="0" indent="0" algn="ctr" defTabSz="767715">
              <a:spcBef>
                <a:spcPts val="2300"/>
              </a:spcBef>
              <a:buSzTx/>
              <a:buFontTx/>
              <a:buNone/>
              <a:defRPr sz="4185"/>
            </a:pPr>
            <a14:m>
              <m:oMathPara>
                <m:oMathParaPr>
                  <m:jc m:val="center"/>
                </m:oMathParaPr>
                <m:oMath>
                  <m:r>
                    <a:rPr xmlns:a="http://schemas.openxmlformats.org/drawingml/2006/main" sz="4750" i="1">
                      <a:solidFill>
                        <a:srgbClr val="5C5C5C"/>
                      </a:solidFill>
                      <a:latin typeface="Cambria Math" panose="02040503050406030204" pitchFamily="18" charset="0"/>
                    </a:rPr>
                    <m:t>w</m:t>
                  </m:r>
                  <m:r>
                    <a:rPr xmlns:a="http://schemas.openxmlformats.org/drawingml/2006/main" sz="4750" i="1">
                      <a:solidFill>
                        <a:srgbClr val="5C5C5C"/>
                      </a:solidFill>
                      <a:latin typeface="Cambria Math" panose="02040503050406030204" pitchFamily="18" charset="0"/>
                    </a:rPr>
                    <m:t>h</m:t>
                  </m:r>
                  <m:r>
                    <a:rPr xmlns:a="http://schemas.openxmlformats.org/drawingml/2006/main" sz="4750" i="1">
                      <a:solidFill>
                        <a:srgbClr val="5C5C5C"/>
                      </a:solidFill>
                      <a:latin typeface="Cambria Math" panose="02040503050406030204" pitchFamily="18" charset="0"/>
                    </a:rPr>
                    <m:t>e</m:t>
                  </m:r>
                  <m:r>
                    <a:rPr xmlns:a="http://schemas.openxmlformats.org/drawingml/2006/main" sz="4750" i="1">
                      <a:solidFill>
                        <a:srgbClr val="5C5C5C"/>
                      </a:solidFill>
                      <a:latin typeface="Cambria Math" panose="02040503050406030204" pitchFamily="18" charset="0"/>
                    </a:rPr>
                    <m:t>r</m:t>
                  </m:r>
                  <m:r>
                    <a:rPr xmlns:a="http://schemas.openxmlformats.org/drawingml/2006/main" sz="4750" i="1">
                      <a:solidFill>
                        <a:srgbClr val="5C5C5C"/>
                      </a:solidFill>
                      <a:latin typeface="Cambria Math" panose="02040503050406030204" pitchFamily="18" charset="0"/>
                    </a:rPr>
                    <m:t>e</m:t>
                  </m:r>
                  <m:sSubSup>
                    <m:e>
                      <m:r>
                        <a:rPr xmlns:a="http://schemas.openxmlformats.org/drawingml/2006/main" sz="4750" i="1">
                          <a:solidFill>
                            <a:srgbClr val="5C5C5C"/>
                          </a:solidFill>
                          <a:latin typeface="Cambria Math" panose="02040503050406030204" pitchFamily="18" charset="0"/>
                        </a:rPr>
                        <m:t>σ</m:t>
                      </m:r>
                    </m:e>
                    <m:sub>
                      <m:r>
                        <a:rPr xmlns:a="http://schemas.openxmlformats.org/drawingml/2006/main" sz="4750" i="1">
                          <a:solidFill>
                            <a:srgbClr val="5C5C5C"/>
                          </a:solidFill>
                          <a:latin typeface="Cambria Math" panose="02040503050406030204" pitchFamily="18" charset="0"/>
                        </a:rPr>
                        <m:t>θ</m:t>
                      </m:r>
                    </m:sub>
                    <m:sup>
                      <m:r>
                        <a:rPr xmlns:a="http://schemas.openxmlformats.org/drawingml/2006/main" sz="4750" i="1">
                          <a:solidFill>
                            <a:srgbClr val="5C5C5C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p>
                  </m:sSubSup>
                  <m:r>
                    <a:rPr xmlns:a="http://schemas.openxmlformats.org/drawingml/2006/main" sz="4750" i="1">
                      <a:solidFill>
                        <a:srgbClr val="5C5C5C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4750" i="1">
                      <a:solidFill>
                        <a:srgbClr val="5C5C5C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m:rPr>
                      <m:sty m:val="bi"/>
                    </m:rPr>
                    <a:rPr xmlns:a="http://schemas.openxmlformats.org/drawingml/2006/main" sz="4750" i="1">
                      <a:solidFill>
                        <a:srgbClr val="5C5C5C"/>
                      </a:solidFill>
                      <a:latin typeface="Cambria Math" panose="02040503050406030204" pitchFamily="18" charset="0"/>
                    </a:rPr>
                    <m:t>θ</m:t>
                  </m:r>
                  <m:r>
                    <a:rPr xmlns:a="http://schemas.openxmlformats.org/drawingml/2006/main" sz="4750" i="1">
                      <a:solidFill>
                        <a:srgbClr val="5C5C5C"/>
                      </a:solidFill>
                      <a:latin typeface="Cambria Math" panose="02040503050406030204" pitchFamily="18" charset="0"/>
                    </a:rPr>
                    <m:t>-</m:t>
                  </m:r>
                  <m:sSub>
                    <m:e>
                      <m:r>
                        <m:rPr>
                          <m:sty m:val="bi"/>
                        </m:rPr>
                        <a:rPr xmlns:a="http://schemas.openxmlformats.org/drawingml/2006/main" sz="4750" i="1">
                          <a:solidFill>
                            <a:srgbClr val="5C5C5C"/>
                          </a:solidFill>
                          <a:latin typeface="Cambria Math" panose="02040503050406030204" pitchFamily="18" charset="0"/>
                        </a:rPr>
                        <m:t>θ</m:t>
                      </m:r>
                    </m:e>
                    <m:sub>
                      <m:r>
                        <m:rPr>
                          <m:nor/>
                        </m:rPr>
                        <a:rPr xmlns:a="http://schemas.openxmlformats.org/drawingml/2006/main" sz="4750" i="1">
                          <a:solidFill>
                            <a:srgbClr val="5C5C5C"/>
                          </a:solidFill>
                          <a:latin typeface="Cambria Math" panose="02040503050406030204" pitchFamily="18" charset="0"/>
                        </a:rPr>
                        <m:t>opt</m:t>
                      </m:r>
                    </m:sub>
                  </m:sSub>
                  <m:sSup>
                    <m:e>
                      <m:r>
                        <a:rPr xmlns:a="http://schemas.openxmlformats.org/drawingml/2006/main" sz="4750" i="1">
                          <a:solidFill>
                            <a:srgbClr val="5C5C5C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e>
                    <m:sup>
                      <m:r>
                        <a:rPr xmlns:a="http://schemas.openxmlformats.org/drawingml/2006/main" sz="4750" i="1">
                          <a:solidFill>
                            <a:srgbClr val="5C5C5C"/>
                          </a:solidFill>
                          <a:latin typeface="Cambria Math" panose="02040503050406030204" pitchFamily="18" charset="0"/>
                        </a:rPr>
                        <m:t>⊤</m:t>
                      </m:r>
                    </m:sup>
                  </m:sSup>
                  <m:r>
                    <m:rPr>
                      <m:sty m:val="b"/>
                    </m:rPr>
                    <a:rPr xmlns:a="http://schemas.openxmlformats.org/drawingml/2006/main" sz="4750" i="1">
                      <a:solidFill>
                        <a:srgbClr val="5C5C5C"/>
                      </a:solidFill>
                      <a:latin typeface="Cambria Math" panose="02040503050406030204" pitchFamily="18" charset="0"/>
                    </a:rPr>
                    <m:t>Σ</m:t>
                  </m:r>
                  <m:r>
                    <a:rPr xmlns:a="http://schemas.openxmlformats.org/drawingml/2006/main" sz="4750" i="1">
                      <a:solidFill>
                        <a:srgbClr val="5C5C5C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m:rPr>
                      <m:sty m:val="bi"/>
                    </m:rPr>
                    <a:rPr xmlns:a="http://schemas.openxmlformats.org/drawingml/2006/main" sz="4750" i="1">
                      <a:solidFill>
                        <a:srgbClr val="5C5C5C"/>
                      </a:solidFill>
                      <a:latin typeface="Cambria Math" panose="02040503050406030204" pitchFamily="18" charset="0"/>
                    </a:rPr>
                    <m:t>θ</m:t>
                  </m:r>
                  <m:r>
                    <a:rPr xmlns:a="http://schemas.openxmlformats.org/drawingml/2006/main" sz="4750" i="1">
                      <a:solidFill>
                        <a:srgbClr val="5C5C5C"/>
                      </a:solidFill>
                      <a:latin typeface="Cambria Math" panose="02040503050406030204" pitchFamily="18" charset="0"/>
                    </a:rPr>
                    <m:t>-</m:t>
                  </m:r>
                  <m:sSub>
                    <m:e>
                      <m:r>
                        <m:rPr>
                          <m:sty m:val="bi"/>
                        </m:rPr>
                        <a:rPr xmlns:a="http://schemas.openxmlformats.org/drawingml/2006/main" sz="4750" i="1">
                          <a:solidFill>
                            <a:srgbClr val="5C5C5C"/>
                          </a:solidFill>
                          <a:latin typeface="Cambria Math" panose="02040503050406030204" pitchFamily="18" charset="0"/>
                        </a:rPr>
                        <m:t>θ</m:t>
                      </m:r>
                    </m:e>
                    <m:sub>
                      <m:r>
                        <m:rPr>
                          <m:nor/>
                        </m:rPr>
                        <a:rPr xmlns:a="http://schemas.openxmlformats.org/drawingml/2006/main" sz="4750" i="1">
                          <a:solidFill>
                            <a:srgbClr val="5C5C5C"/>
                          </a:solidFill>
                          <a:latin typeface="Cambria Math" panose="02040503050406030204" pitchFamily="18" charset="0"/>
                        </a:rPr>
                        <m:t>opt</m:t>
                      </m:r>
                    </m:sub>
                  </m:sSub>
                  <m:r>
                    <a:rPr xmlns:a="http://schemas.openxmlformats.org/drawingml/2006/main" sz="4750" i="1">
                      <a:solidFill>
                        <a:srgbClr val="5C5C5C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4750" i="1">
                      <a:solidFill>
                        <a:srgbClr val="5C5C5C"/>
                      </a:solidFill>
                      <a:latin typeface="Cambria Math" panose="02040503050406030204" pitchFamily="18" charset="0"/>
                    </a:rPr>
                    <m:t>+</m:t>
                  </m:r>
                  <m:sSubSup>
                    <m:e>
                      <m:r>
                        <a:rPr xmlns:a="http://schemas.openxmlformats.org/drawingml/2006/main" sz="4750" i="1">
                          <a:solidFill>
                            <a:srgbClr val="5C5C5C"/>
                          </a:solidFill>
                          <a:latin typeface="Cambria Math" panose="02040503050406030204" pitchFamily="18" charset="0"/>
                        </a:rPr>
                        <m:t>σ</m:t>
                      </m:r>
                    </m:e>
                    <m:sub>
                      <m:r>
                        <a:rPr xmlns:a="http://schemas.openxmlformats.org/drawingml/2006/main" sz="4750" i="1">
                          <a:solidFill>
                            <a:srgbClr val="5C5C5C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</m:sub>
                    <m:sup>
                      <m:r>
                        <a:rPr xmlns:a="http://schemas.openxmlformats.org/drawingml/2006/main" sz="4750" i="1">
                          <a:solidFill>
                            <a:srgbClr val="5C5C5C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p>
                  </m:sSubSup>
                </m:oMath>
              </m:oMathPara>
            </a14:m>
          </a:p>
          <a:p>
            <a:pPr marL="0" indent="0" algn="ctr" defTabSz="767715">
              <a:spcBef>
                <a:spcPts val="2300"/>
              </a:spcBef>
              <a:buSzTx/>
              <a:buFontTx/>
              <a:buNone/>
              <a:defRPr sz="4185"/>
            </a:pPr>
            <a14:m>
              <m:oMathPara>
                <m:oMathParaPr>
                  <m:jc m:val="center"/>
                </m:oMathParaPr>
                <m:oMath>
                  <m:r>
                    <a:rPr xmlns:a="http://schemas.openxmlformats.org/drawingml/2006/main" sz="4750" i="1">
                      <a:solidFill>
                        <a:srgbClr val="5C5C5C"/>
                      </a:solidFill>
                      <a:latin typeface="Cambria Math" panose="02040503050406030204" pitchFamily="18" charset="0"/>
                    </a:rPr>
                    <m:t>a</m:t>
                  </m:r>
                  <m:r>
                    <a:rPr xmlns:a="http://schemas.openxmlformats.org/drawingml/2006/main" sz="4750" i="1">
                      <a:solidFill>
                        <a:srgbClr val="5C5C5C"/>
                      </a:solidFill>
                      <a:latin typeface="Cambria Math" panose="02040503050406030204" pitchFamily="18" charset="0"/>
                    </a:rPr>
                    <m:t>n</m:t>
                  </m:r>
                  <m:r>
                    <a:rPr xmlns:a="http://schemas.openxmlformats.org/drawingml/2006/main" sz="4750" i="1">
                      <a:solidFill>
                        <a:srgbClr val="5C5C5C"/>
                      </a:solidFill>
                      <a:latin typeface="Cambria Math" panose="02040503050406030204" pitchFamily="18" charset="0"/>
                    </a:rPr>
                    <m:t>d</m:t>
                  </m:r>
                  <m:sSub>
                    <m:e>
                      <m:r>
                        <a:rPr xmlns:a="http://schemas.openxmlformats.org/drawingml/2006/main" sz="4750" i="1">
                          <a:solidFill>
                            <a:srgbClr val="5C5C5C"/>
                          </a:solidFill>
                          <a:latin typeface="Cambria Math" panose="02040503050406030204" pitchFamily="18" charset="0"/>
                        </a:rPr>
                        <m:t>c</m:t>
                      </m:r>
                    </m:e>
                    <m:sub>
                      <m:r>
                        <a:rPr xmlns:a="http://schemas.openxmlformats.org/drawingml/2006/main" sz="4750" i="1">
                          <a:solidFill>
                            <a:srgbClr val="5C5C5C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sub>
                  </m:sSub>
                  <m:r>
                    <a:rPr xmlns:a="http://schemas.openxmlformats.org/drawingml/2006/main" sz="4750" i="1">
                      <a:solidFill>
                        <a:srgbClr val="5C5C5C"/>
                      </a:solidFill>
                      <a:latin typeface="Cambria Math" panose="02040503050406030204" pitchFamily="18" charset="0"/>
                    </a:rPr>
                    <m:t>=</m:t>
                  </m:r>
                  <m:rad>
                    <m:radPr>
                      <m:ctrlPr>
                        <a:rPr xmlns:a="http://schemas.openxmlformats.org/drawingml/2006/main" sz="4750" i="1">
                          <a:solidFill>
                            <a:srgbClr val="5C5C5C"/>
                          </a:solidFill>
                          <a:latin typeface="Cambria Math" panose="02040503050406030204" pitchFamily="18" charset="0"/>
                        </a:rPr>
                      </m:ctrlPr>
                      <m:degHide m:val="on"/>
                    </m:radPr>
                    <m:deg/>
                    <m:e>
                      <m:f>
                        <m:fPr>
                          <m:ctrlPr>
                            <a:rPr xmlns:a="http://schemas.openxmlformats.org/drawingml/2006/main" sz="4750" i="1">
                              <a:solidFill>
                                <a:srgbClr val="5C5C5C"/>
                              </a:solidFill>
                              <a:latin typeface="Cambria Math" panose="02040503050406030204" pitchFamily="18" charset="0"/>
                            </a:rPr>
                          </m:ctrlPr>
                          <m:type m:val="bar"/>
                        </m:fPr>
                        <m:num>
                          <m:r>
                            <a:rPr xmlns:a="http://schemas.openxmlformats.org/drawingml/2006/main" sz="4750" i="1">
                              <a:solidFill>
                                <a:srgbClr val="5C5C5C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xmlns:a="http://schemas.openxmlformats.org/drawingml/2006/main" sz="4750" i="1">
                              <a:solidFill>
                                <a:srgbClr val="5C5C5C"/>
                              </a:solidFill>
                              <a:latin typeface="Cambria Math" panose="02040503050406030204" pitchFamily="18" charset="0"/>
                            </a:rPr>
                            <m:t>π</m:t>
                          </m:r>
                        </m:den>
                      </m:f>
                    </m:e>
                  </m:rad>
                  <m:r>
                    <a:rPr xmlns:a="http://schemas.openxmlformats.org/drawingml/2006/main" sz="4750" i="1">
                      <a:solidFill>
                        <a:srgbClr val="5C5C5C"/>
                      </a:solidFill>
                      <a:latin typeface="Cambria Math" panose="02040503050406030204" pitchFamily="18" charset="0"/>
                    </a:rPr>
                    <m:t>&lt;</m:t>
                  </m:r>
                  <m:r>
                    <a:rPr xmlns:a="http://schemas.openxmlformats.org/drawingml/2006/main" sz="4750" i="1">
                      <a:solidFill>
                        <a:srgbClr val="5C5C5C"/>
                      </a:solidFill>
                      <a:latin typeface="Cambria Math" panose="02040503050406030204" pitchFamily="18" charset="0"/>
                    </a:rPr>
                    <m:t>1,</m:t>
                  </m:r>
                  <m:sSub>
                    <m:e>
                      <m:r>
                        <a:rPr xmlns:a="http://schemas.openxmlformats.org/drawingml/2006/main" sz="4750" i="1">
                          <a:solidFill>
                            <a:srgbClr val="5C5C5C"/>
                          </a:solidFill>
                          <a:latin typeface="Cambria Math" panose="02040503050406030204" pitchFamily="18" charset="0"/>
                        </a:rPr>
                        <m:t>c</m:t>
                      </m:r>
                    </m:e>
                    <m:sub>
                      <m:r>
                        <a:rPr xmlns:a="http://schemas.openxmlformats.org/drawingml/2006/main" sz="4750" i="1">
                          <a:solidFill>
                            <a:srgbClr val="5C5C5C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b>
                  </m:sSub>
                  <m:r>
                    <a:rPr xmlns:a="http://schemas.openxmlformats.org/drawingml/2006/main" sz="4750" i="1">
                      <a:solidFill>
                        <a:srgbClr val="5C5C5C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4750" i="1">
                      <a:solidFill>
                        <a:srgbClr val="5C5C5C"/>
                      </a:solidFill>
                      <a:latin typeface="Cambria Math" panose="02040503050406030204" pitchFamily="18" charset="0"/>
                    </a:rPr>
                    <m:t>1</m:t>
                  </m:r>
                  <m:r>
                    <a:rPr xmlns:a="http://schemas.openxmlformats.org/drawingml/2006/main" sz="4750" i="1">
                      <a:solidFill>
                        <a:srgbClr val="5C5C5C"/>
                      </a:solidFill>
                      <a:latin typeface="Cambria Math" panose="02040503050406030204" pitchFamily="18" charset="0"/>
                    </a:rPr>
                    <m:t>-</m:t>
                  </m:r>
                  <m:sSubSup>
                    <m:e>
                      <m:r>
                        <a:rPr xmlns:a="http://schemas.openxmlformats.org/drawingml/2006/main" sz="4750" i="1">
                          <a:solidFill>
                            <a:srgbClr val="5C5C5C"/>
                          </a:solidFill>
                          <a:latin typeface="Cambria Math" panose="02040503050406030204" pitchFamily="18" charset="0"/>
                        </a:rPr>
                        <m:t>c</m:t>
                      </m:r>
                    </m:e>
                    <m:sub>
                      <m:r>
                        <a:rPr xmlns:a="http://schemas.openxmlformats.org/drawingml/2006/main" sz="4750" i="1">
                          <a:solidFill>
                            <a:srgbClr val="5C5C5C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sub>
                    <m:sup>
                      <m:r>
                        <a:rPr xmlns:a="http://schemas.openxmlformats.org/drawingml/2006/main" sz="4750" i="1">
                          <a:solidFill>
                            <a:srgbClr val="5C5C5C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p>
                  </m:sSubSup>
                </m:oMath>
              </m:oMathPara>
            </a14:m>
            <a:endParaRPr sz="4500"/>
          </a:p>
        </p:txBody>
      </p:sp>
      <p:sp>
        <p:nvSpPr>
          <p:cNvPr id="204" name="Slide Number"/>
          <p:cNvSpPr txBox="1"/>
          <p:nvPr>
            <p:ph type="sldNum" sz="quarter" idx="4294967295"/>
          </p:nvPr>
        </p:nvSpPr>
        <p:spPr>
          <a:xfrm>
            <a:off x="23101293" y="12928600"/>
            <a:ext cx="266695" cy="4699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New_Template9">
  <a:themeElements>
    <a:clrScheme name="New_Template9">
      <a:dk1>
        <a:srgbClr val="5C5C5C"/>
      </a:dk1>
      <a:lt1>
        <a:srgbClr val="FFFFFF"/>
      </a:lt1>
      <a:dk2>
        <a:srgbClr val="5C5C5C"/>
      </a:dk2>
      <a:lt2>
        <a:srgbClr val="CBCBCB"/>
      </a:lt2>
      <a:accent1>
        <a:srgbClr val="80989C"/>
      </a:accent1>
      <a:accent2>
        <a:srgbClr val="A8AB65"/>
      </a:accent2>
      <a:accent3>
        <a:srgbClr val="CBAC69"/>
      </a:accent3>
      <a:accent4>
        <a:srgbClr val="CF7330"/>
      </a:accent4>
      <a:accent5>
        <a:srgbClr val="B44C34"/>
      </a:accent5>
      <a:accent6>
        <a:srgbClr val="8C869B"/>
      </a:accent6>
      <a:hlink>
        <a:srgbClr val="0000FF"/>
      </a:hlink>
      <a:folHlink>
        <a:srgbClr val="FF00FF"/>
      </a:folHlink>
    </a:clrScheme>
    <a:fontScheme name="New_Template9">
      <a:majorFont>
        <a:latin typeface="DIN Condensed Bold"/>
        <a:ea typeface="DIN Condensed Bold"/>
        <a:cs typeface="DIN Condensed Bold"/>
      </a:majorFont>
      <a:minorFont>
        <a:latin typeface="DIN Condensed Bold"/>
        <a:ea typeface="DIN Condensed Bold"/>
        <a:cs typeface="DIN Condensed Bold"/>
      </a:minorFont>
    </a:fontScheme>
    <a:fmtScheme name="New_Template9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hueOff val="-522454"/>
            <a:satOff val="1153"/>
            <a:lumOff val="13444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5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DIN Alternate Bold"/>
            <a:ea typeface="DIN Alternate Bold"/>
            <a:cs typeface="DIN Alternate Bold"/>
            <a:sym typeface="DIN Alternate 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747676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25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500" u="none" kumimoji="0" normalizeH="0">
            <a:ln>
              <a:noFill/>
            </a:ln>
            <a:solidFill>
              <a:srgbClr val="5C5C5C"/>
            </a:solidFill>
            <a:effectLst/>
            <a:uFillTx/>
            <a:latin typeface="Iowan Old Style Roman"/>
            <a:ea typeface="Iowan Old Style Roman"/>
            <a:cs typeface="Iowan Old Style Roman"/>
            <a:sym typeface="Iowan Old Style Roman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New_Template9">
  <a:themeElements>
    <a:clrScheme name="New_Template9">
      <a:dk1>
        <a:srgbClr val="000000"/>
      </a:dk1>
      <a:lt1>
        <a:srgbClr val="FFFFFF"/>
      </a:lt1>
      <a:dk2>
        <a:srgbClr val="5C5C5C"/>
      </a:dk2>
      <a:lt2>
        <a:srgbClr val="CBCBCB"/>
      </a:lt2>
      <a:accent1>
        <a:srgbClr val="80989C"/>
      </a:accent1>
      <a:accent2>
        <a:srgbClr val="A8AB65"/>
      </a:accent2>
      <a:accent3>
        <a:srgbClr val="CBAC69"/>
      </a:accent3>
      <a:accent4>
        <a:srgbClr val="CF7330"/>
      </a:accent4>
      <a:accent5>
        <a:srgbClr val="B44C34"/>
      </a:accent5>
      <a:accent6>
        <a:srgbClr val="8C869B"/>
      </a:accent6>
      <a:hlink>
        <a:srgbClr val="0000FF"/>
      </a:hlink>
      <a:folHlink>
        <a:srgbClr val="FF00FF"/>
      </a:folHlink>
    </a:clrScheme>
    <a:fontScheme name="New_Template9">
      <a:majorFont>
        <a:latin typeface="DIN Condensed Bold"/>
        <a:ea typeface="DIN Condensed Bold"/>
        <a:cs typeface="DIN Condensed Bold"/>
      </a:majorFont>
      <a:minorFont>
        <a:latin typeface="DIN Condensed Bold"/>
        <a:ea typeface="DIN Condensed Bold"/>
        <a:cs typeface="DIN Condensed Bold"/>
      </a:minorFont>
    </a:fontScheme>
    <a:fmtScheme name="New_Template9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hueOff val="-522454"/>
            <a:satOff val="1153"/>
            <a:lumOff val="13444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5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DIN Alternate Bold"/>
            <a:ea typeface="DIN Alternate Bold"/>
            <a:cs typeface="DIN Alternate Bold"/>
            <a:sym typeface="DIN Alternate 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747676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25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500" u="none" kumimoji="0" normalizeH="0">
            <a:ln>
              <a:noFill/>
            </a:ln>
            <a:solidFill>
              <a:srgbClr val="5C5C5C"/>
            </a:solidFill>
            <a:effectLst/>
            <a:uFillTx/>
            <a:latin typeface="Iowan Old Style Roman"/>
            <a:ea typeface="Iowan Old Style Roman"/>
            <a:cs typeface="Iowan Old Style Roman"/>
            <a:sym typeface="Iowan Old Style Roman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